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3" r:id="rId3"/>
    <p:sldId id="271" r:id="rId4"/>
    <p:sldId id="272" r:id="rId5"/>
    <p:sldId id="264" r:id="rId6"/>
    <p:sldId id="265" r:id="rId7"/>
    <p:sldId id="266" r:id="rId8"/>
    <p:sldId id="267" r:id="rId9"/>
    <p:sldId id="268" r:id="rId10"/>
    <p:sldId id="269" r:id="rId11"/>
    <p:sldId id="270" r:id="rId12"/>
    <p:sldId id="257" r:id="rId13"/>
    <p:sldId id="260" r:id="rId14"/>
    <p:sldId id="261" r:id="rId15"/>
    <p:sldId id="259" r:id="rId16"/>
    <p:sldId id="26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874">
          <p15:clr>
            <a:srgbClr val="A4A3A4"/>
          </p15:clr>
        </p15:guide>
        <p15:guide id="2" pos="54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7A43"/>
    <a:srgbClr val="44A35D"/>
    <a:srgbClr val="006600"/>
    <a:srgbClr val="009900"/>
    <a:srgbClr val="080808"/>
    <a:srgbClr val="21314D"/>
    <a:srgbClr val="00C6D7"/>
    <a:srgbClr val="0083A9"/>
    <a:srgbClr val="44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81" autoAdjust="0"/>
  </p:normalViewPr>
  <p:slideViewPr>
    <p:cSldViewPr>
      <p:cViewPr varScale="1">
        <p:scale>
          <a:sx n="120" d="100"/>
          <a:sy n="120" d="100"/>
        </p:scale>
        <p:origin x="1482" y="84"/>
      </p:cViewPr>
      <p:guideLst>
        <p:guide orient="horz" pos="3874"/>
        <p:guide pos="54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vordingborg-my.sharepoint.com/personal/beny_vordingborg_dk/Documents/Havneteam/Rapporter%20og%20baggrundsdata/Overnatningstal%20indberettet%20til%20D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da-DK"/>
              <a:t>Overnatninger fordelt på havn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a-DK"/>
        </a:p>
      </c:txPr>
    </c:title>
    <c:autoTitleDeleted val="0"/>
    <c:plotArea>
      <c:layout/>
      <c:barChart>
        <c:barDir val="col"/>
        <c:grouping val="clustered"/>
        <c:varyColors val="0"/>
        <c:ser>
          <c:idx val="0"/>
          <c:order val="0"/>
          <c:tx>
            <c:strRef>
              <c:f>Samlet!$B$2</c:f>
              <c:strCache>
                <c:ptCount val="1"/>
                <c:pt idx="0">
                  <c:v>2022</c:v>
                </c:pt>
              </c:strCache>
            </c:strRef>
          </c:tx>
          <c:spPr>
            <a:solidFill>
              <a:schemeClr val="accent1">
                <a:shade val="58000"/>
              </a:schemeClr>
            </a:solidFill>
            <a:ln>
              <a:noFill/>
            </a:ln>
            <a:effectLst/>
          </c:spPr>
          <c:invertIfNegative val="0"/>
          <c:dLbls>
            <c:delete val="1"/>
          </c:dLbls>
          <c:cat>
            <c:strRef>
              <c:f>Juli!$C$2:$J$2</c:f>
              <c:strCache>
                <c:ptCount val="8"/>
                <c:pt idx="0">
                  <c:v>Præstø</c:v>
                </c:pt>
                <c:pt idx="1">
                  <c:v>Bogø</c:v>
                </c:pt>
                <c:pt idx="2">
                  <c:v>Hårbølle</c:v>
                </c:pt>
                <c:pt idx="3">
                  <c:v>Kalvehave</c:v>
                </c:pt>
                <c:pt idx="4">
                  <c:v>Klintholm</c:v>
                </c:pt>
                <c:pt idx="5">
                  <c:v>Masnedsund</c:v>
                </c:pt>
                <c:pt idx="6">
                  <c:v>Stege</c:v>
                </c:pt>
                <c:pt idx="7">
                  <c:v>Nordhavn</c:v>
                </c:pt>
              </c:strCache>
            </c:strRef>
          </c:cat>
          <c:val>
            <c:numRef>
              <c:f>Samlet!$C$7:$J$7</c:f>
              <c:numCache>
                <c:formatCode>#,##0</c:formatCode>
                <c:ptCount val="8"/>
                <c:pt idx="0">
                  <c:v>2390</c:v>
                </c:pt>
                <c:pt idx="1">
                  <c:v>502</c:v>
                </c:pt>
                <c:pt idx="2">
                  <c:v>55</c:v>
                </c:pt>
                <c:pt idx="3">
                  <c:v>2701</c:v>
                </c:pt>
                <c:pt idx="4">
                  <c:v>9577</c:v>
                </c:pt>
                <c:pt idx="5">
                  <c:v>396</c:v>
                </c:pt>
                <c:pt idx="6">
                  <c:v>2779</c:v>
                </c:pt>
                <c:pt idx="7">
                  <c:v>4412</c:v>
                </c:pt>
              </c:numCache>
            </c:numRef>
          </c:val>
          <c:extLst>
            <c:ext xmlns:c16="http://schemas.microsoft.com/office/drawing/2014/chart" uri="{C3380CC4-5D6E-409C-BE32-E72D297353CC}">
              <c16:uniqueId val="{00000000-4697-4EBB-A7F3-8192BC59CAF8}"/>
            </c:ext>
          </c:extLst>
        </c:ser>
        <c:ser>
          <c:idx val="1"/>
          <c:order val="1"/>
          <c:tx>
            <c:strRef>
              <c:f>Samlet!$B$9</c:f>
              <c:strCache>
                <c:ptCount val="1"/>
                <c:pt idx="0">
                  <c:v>2023</c:v>
                </c:pt>
              </c:strCache>
            </c:strRef>
          </c:tx>
          <c:spPr>
            <a:solidFill>
              <a:schemeClr val="accent1">
                <a:shade val="86000"/>
              </a:schemeClr>
            </a:solidFill>
            <a:ln>
              <a:noFill/>
            </a:ln>
            <a:effectLst/>
          </c:spPr>
          <c:invertIfNegative val="0"/>
          <c:dLbls>
            <c:delete val="1"/>
          </c:dLbls>
          <c:cat>
            <c:strRef>
              <c:f>Juli!$C$2:$J$2</c:f>
              <c:strCache>
                <c:ptCount val="8"/>
                <c:pt idx="0">
                  <c:v>Præstø</c:v>
                </c:pt>
                <c:pt idx="1">
                  <c:v>Bogø</c:v>
                </c:pt>
                <c:pt idx="2">
                  <c:v>Hårbølle</c:v>
                </c:pt>
                <c:pt idx="3">
                  <c:v>Kalvehave</c:v>
                </c:pt>
                <c:pt idx="4">
                  <c:v>Klintholm</c:v>
                </c:pt>
                <c:pt idx="5">
                  <c:v>Masnedsund</c:v>
                </c:pt>
                <c:pt idx="6">
                  <c:v>Stege</c:v>
                </c:pt>
                <c:pt idx="7">
                  <c:v>Nordhavn</c:v>
                </c:pt>
              </c:strCache>
            </c:strRef>
          </c:cat>
          <c:val>
            <c:numRef>
              <c:f>Samlet!$C$14:$J$14</c:f>
              <c:numCache>
                <c:formatCode>#,##0</c:formatCode>
                <c:ptCount val="8"/>
                <c:pt idx="0">
                  <c:v>2224</c:v>
                </c:pt>
                <c:pt idx="1">
                  <c:v>283</c:v>
                </c:pt>
                <c:pt idx="2">
                  <c:v>647</c:v>
                </c:pt>
                <c:pt idx="3">
                  <c:v>2071</c:v>
                </c:pt>
                <c:pt idx="4">
                  <c:v>9450</c:v>
                </c:pt>
                <c:pt idx="5">
                  <c:v>441</c:v>
                </c:pt>
                <c:pt idx="6">
                  <c:v>2558</c:v>
                </c:pt>
                <c:pt idx="7">
                  <c:v>4402</c:v>
                </c:pt>
              </c:numCache>
            </c:numRef>
          </c:val>
          <c:extLst>
            <c:ext xmlns:c16="http://schemas.microsoft.com/office/drawing/2014/chart" uri="{C3380CC4-5D6E-409C-BE32-E72D297353CC}">
              <c16:uniqueId val="{00000001-4697-4EBB-A7F3-8192BC59CAF8}"/>
            </c:ext>
          </c:extLst>
        </c:ser>
        <c:ser>
          <c:idx val="2"/>
          <c:order val="2"/>
          <c:tx>
            <c:strRef>
              <c:f>Samlet!$B$16</c:f>
              <c:strCache>
                <c:ptCount val="1"/>
                <c:pt idx="0">
                  <c:v>2024</c:v>
                </c:pt>
              </c:strCache>
            </c:strRef>
          </c:tx>
          <c:spPr>
            <a:solidFill>
              <a:schemeClr val="accent1">
                <a:tint val="86000"/>
              </a:schemeClr>
            </a:solidFill>
            <a:ln>
              <a:noFill/>
            </a:ln>
            <a:effectLst/>
          </c:spPr>
          <c:invertIfNegative val="0"/>
          <c:dLbls>
            <c:delete val="1"/>
          </c:dLbls>
          <c:val>
            <c:numRef>
              <c:f>Samlet!$C$21:$J$21</c:f>
              <c:numCache>
                <c:formatCode>#,##0</c:formatCode>
                <c:ptCount val="8"/>
                <c:pt idx="0">
                  <c:v>1758</c:v>
                </c:pt>
                <c:pt idx="1">
                  <c:v>332</c:v>
                </c:pt>
                <c:pt idx="2">
                  <c:v>1002</c:v>
                </c:pt>
                <c:pt idx="3">
                  <c:v>2074</c:v>
                </c:pt>
                <c:pt idx="4">
                  <c:v>9871</c:v>
                </c:pt>
                <c:pt idx="5">
                  <c:v>415</c:v>
                </c:pt>
                <c:pt idx="6">
                  <c:v>2975</c:v>
                </c:pt>
                <c:pt idx="7">
                  <c:v>4340</c:v>
                </c:pt>
              </c:numCache>
            </c:numRef>
          </c:val>
          <c:extLst>
            <c:ext xmlns:c16="http://schemas.microsoft.com/office/drawing/2014/chart" uri="{C3380CC4-5D6E-409C-BE32-E72D297353CC}">
              <c16:uniqueId val="{00000002-4697-4EBB-A7F3-8192BC59CAF8}"/>
            </c:ext>
          </c:extLst>
        </c:ser>
        <c:ser>
          <c:idx val="3"/>
          <c:order val="3"/>
          <c:tx>
            <c:strRef>
              <c:f>Samlet!$B$23</c:f>
              <c:strCache>
                <c:ptCount val="1"/>
                <c:pt idx="0">
                  <c:v>2025</c:v>
                </c:pt>
              </c:strCache>
            </c:strRef>
          </c:tx>
          <c:spPr>
            <a:solidFill>
              <a:schemeClr val="accent1">
                <a:tint val="58000"/>
              </a:schemeClr>
            </a:solidFill>
            <a:ln>
              <a:noFill/>
            </a:ln>
            <a:effectLst/>
          </c:spPr>
          <c:invertIfNegative val="0"/>
          <c:dLbls>
            <c:delete val="1"/>
          </c:dLbls>
          <c:val>
            <c:numRef>
              <c:f>Samlet!$C$28:$J$28</c:f>
              <c:numCache>
                <c:formatCode>#,##0</c:formatCode>
                <c:ptCount val="8"/>
                <c:pt idx="0">
                  <c:v>2500</c:v>
                </c:pt>
                <c:pt idx="1">
                  <c:v>348</c:v>
                </c:pt>
                <c:pt idx="2">
                  <c:v>894</c:v>
                </c:pt>
                <c:pt idx="3">
                  <c:v>2450</c:v>
                </c:pt>
                <c:pt idx="4">
                  <c:v>11162</c:v>
                </c:pt>
                <c:pt idx="5">
                  <c:v>488</c:v>
                </c:pt>
                <c:pt idx="6">
                  <c:v>3399</c:v>
                </c:pt>
                <c:pt idx="7">
                  <c:v>5296</c:v>
                </c:pt>
              </c:numCache>
            </c:numRef>
          </c:val>
          <c:extLst>
            <c:ext xmlns:c16="http://schemas.microsoft.com/office/drawing/2014/chart" uri="{C3380CC4-5D6E-409C-BE32-E72D297353CC}">
              <c16:uniqueId val="{00000003-4697-4EBB-A7F3-8192BC59CAF8}"/>
            </c:ext>
          </c:extLst>
        </c:ser>
        <c:dLbls>
          <c:dLblPos val="outEnd"/>
          <c:showLegendKey val="0"/>
          <c:showVal val="1"/>
          <c:showCatName val="0"/>
          <c:showSerName val="0"/>
          <c:showPercent val="0"/>
          <c:showBubbleSize val="0"/>
        </c:dLbls>
        <c:gapWidth val="219"/>
        <c:overlap val="-27"/>
        <c:axId val="331673560"/>
        <c:axId val="331673888"/>
      </c:barChart>
      <c:catAx>
        <c:axId val="33167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crossAx val="331673888"/>
        <c:crosses val="autoZero"/>
        <c:auto val="1"/>
        <c:lblAlgn val="ctr"/>
        <c:lblOffset val="100"/>
        <c:noMultiLvlLbl val="0"/>
      </c:catAx>
      <c:valAx>
        <c:axId val="331673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crossAx val="3316735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fisk forside">
    <p:spTree>
      <p:nvGrpSpPr>
        <p:cNvPr id="1" name=""/>
        <p:cNvGrpSpPr/>
        <p:nvPr/>
      </p:nvGrpSpPr>
      <p:grpSpPr>
        <a:xfrm>
          <a:off x="0" y="0"/>
          <a:ext cx="0" cy="0"/>
          <a:chOff x="0" y="0"/>
          <a:chExt cx="0" cy="0"/>
        </a:xfrm>
      </p:grpSpPr>
      <p:sp>
        <p:nvSpPr>
          <p:cNvPr id="3" name="CoverColor"/>
          <p:cNvSpPr/>
          <p:nvPr userDrawn="1"/>
        </p:nvSpPr>
        <p:spPr>
          <a:xfrm>
            <a:off x="0" y="1026000"/>
            <a:ext cx="9144000" cy="5832000"/>
          </a:xfrm>
          <a:prstGeom prst="rect">
            <a:avLst/>
          </a:prstGeom>
          <a:solidFill>
            <a:srgbClr val="005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IntroText"/>
          <p:cNvSpPr>
            <a:spLocks noGrp="1"/>
          </p:cNvSpPr>
          <p:nvPr>
            <p:ph type="body" sz="quarter" idx="11" hasCustomPrompt="1"/>
          </p:nvPr>
        </p:nvSpPr>
        <p:spPr>
          <a:xfrm>
            <a:off x="702000" y="1782000"/>
            <a:ext cx="7902448" cy="278848"/>
          </a:xfrm>
          <a:prstGeom prst="rect">
            <a:avLst/>
          </a:prstGeom>
        </p:spPr>
        <p:txBody>
          <a:bodyPr/>
          <a:lstStyle>
            <a:lvl1pPr marL="0" indent="0">
              <a:buNone/>
              <a:defRPr sz="1400">
                <a:solidFill>
                  <a:srgbClr val="FFFFFF"/>
                </a:solidFill>
                <a:latin typeface="Arial" panose="020B0604020202020204" pitchFamily="34" charset="0"/>
                <a:cs typeface="Arial" panose="020B0604020202020204" pitchFamily="34" charset="0"/>
              </a:defRPr>
            </a:lvl1pPr>
          </a:lstStyle>
          <a:p>
            <a:pPr lvl="0"/>
            <a:r>
              <a:rPr lang="da-DK" sz="1400" dirty="0">
                <a:latin typeface="Arial" panose="020B0604020202020204" pitchFamily="34" charset="0"/>
                <a:cs typeface="Arial" panose="020B0604020202020204" pitchFamily="34" charset="0"/>
              </a:rPr>
              <a:t>Introtekst</a:t>
            </a:r>
            <a:endParaRPr lang="da-DK" dirty="0"/>
          </a:p>
        </p:txBody>
      </p:sp>
      <p:sp>
        <p:nvSpPr>
          <p:cNvPr id="21" name="Speaker"/>
          <p:cNvSpPr>
            <a:spLocks noGrp="1"/>
          </p:cNvSpPr>
          <p:nvPr>
            <p:ph type="body" sz="quarter" idx="14" hasCustomPrompt="1"/>
          </p:nvPr>
        </p:nvSpPr>
        <p:spPr>
          <a:xfrm>
            <a:off x="4320000" y="6066000"/>
            <a:ext cx="3600000" cy="792000"/>
          </a:xfrm>
          <a:prstGeom prst="rect">
            <a:avLst/>
          </a:prstGeom>
        </p:spPr>
        <p:txBody>
          <a:bodyPr lIns="0" tIns="0" rIns="0" bIns="612000"/>
          <a:lstStyle>
            <a:lvl1pPr marL="0" indent="0" algn="r">
              <a:buNone/>
              <a:defRPr sz="1200" baseline="0">
                <a:solidFill>
                  <a:srgbClr val="FFFFFF"/>
                </a:solidFill>
                <a:latin typeface="Arial" panose="020B0604020202020204" pitchFamily="34" charset="0"/>
              </a:defRPr>
            </a:lvl1pPr>
          </a:lstStyle>
          <a:p>
            <a:pPr lvl="0"/>
            <a:r>
              <a:rPr lang="da-DK" dirty="0"/>
              <a:t>Navn</a:t>
            </a:r>
          </a:p>
        </p:txBody>
      </p:sp>
      <p:sp>
        <p:nvSpPr>
          <p:cNvPr id="12" name="Heading"/>
          <p:cNvSpPr>
            <a:spLocks noGrp="1"/>
          </p:cNvSpPr>
          <p:nvPr>
            <p:ph type="body" sz="quarter" idx="16" hasCustomPrompt="1"/>
          </p:nvPr>
        </p:nvSpPr>
        <p:spPr>
          <a:xfrm>
            <a:off x="702000" y="2196000"/>
            <a:ext cx="7542408" cy="980784"/>
          </a:xfrm>
          <a:prstGeom prst="rect">
            <a:avLst/>
          </a:prstGeom>
        </p:spPr>
        <p:txBody>
          <a:bodyPr lIns="0" tIns="0" rIns="0" bIns="0"/>
          <a:lstStyle>
            <a:lvl1pPr marL="0" indent="0">
              <a:lnSpc>
                <a:spcPts val="3600"/>
              </a:lnSpc>
              <a:spcBef>
                <a:spcPts val="0"/>
              </a:spcBef>
              <a:buNone/>
              <a:defRPr sz="4000" b="1" i="0" cap="all"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dirty="0"/>
              <a:t>Overskrift</a:t>
            </a:r>
          </a:p>
        </p:txBody>
      </p:sp>
      <p:sp>
        <p:nvSpPr>
          <p:cNvPr id="4" name="SidePanel"/>
          <p:cNvSpPr>
            <a:spLocks noGrp="1"/>
          </p:cNvSpPr>
          <p:nvPr>
            <p:ph type="body" sz="quarter" idx="17" hasCustomPrompt="1"/>
          </p:nvPr>
        </p:nvSpPr>
        <p:spPr>
          <a:xfrm>
            <a:off x="8623078" y="1026128"/>
            <a:ext cx="522065" cy="5832729"/>
          </a:xfrm>
          <a:prstGeom prst="rect">
            <a:avLst/>
          </a:prstGeom>
          <a:solidFill>
            <a:srgbClr val="0064A0"/>
          </a:solidFill>
        </p:spPr>
        <p:txBody>
          <a:bodyPr vert="vert" lIns="0" tIns="522000" rIns="0" bIns="0" anchor="ctr"/>
          <a:lstStyle>
            <a:lvl1pPr marL="0" indent="0">
              <a:buNone/>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2pPr>
            <a:lvl3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3pPr>
            <a:lvl4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4pPr>
            <a:lvl5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5pPr>
          </a:lstStyle>
          <a:p>
            <a:pPr lvl="0"/>
            <a:r>
              <a:rPr lang="da-DK" dirty="0"/>
              <a:t>Dato. Måned år</a:t>
            </a:r>
          </a:p>
        </p:txBody>
      </p:sp>
      <p:pic>
        <p:nvPicPr>
          <p:cNvPr id="5" name="Billede 4" descr="Logo" title="Logo">
            <a:extLst>
              <a:ext uri="{FF2B5EF4-FFF2-40B4-BE49-F238E27FC236}">
                <a16:creationId xmlns:a16="http://schemas.microsoft.com/office/drawing/2014/main" id="{D5A58113-2698-3F1A-9048-C6C206EFBF9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02000" y="504000"/>
            <a:ext cx="2304000" cy="684000"/>
          </a:xfrm>
          <a:prstGeom prst="rect">
            <a:avLst/>
          </a:prstGeom>
        </p:spPr>
      </p:pic>
      <p:pic>
        <p:nvPicPr>
          <p:cNvPr id="7" name="Billede 6" descr="Logo" title="Logo">
            <a:extLst>
              <a:ext uri="{FF2B5EF4-FFF2-40B4-BE49-F238E27FC236}">
                <a16:creationId xmlns:a16="http://schemas.microsoft.com/office/drawing/2014/main" id="{518B7C7F-C88D-E28C-77D3-DB1CFEF26B73}"/>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702000" y="5166000"/>
            <a:ext cx="3240000" cy="1080000"/>
          </a:xfrm>
          <a:prstGeom prst="rect">
            <a:avLst/>
          </a:prstGeom>
        </p:spPr>
      </p:pic>
    </p:spTree>
    <p:extLst>
      <p:ext uri="{BB962C8B-B14F-4D97-AF65-F5344CB8AC3E}">
        <p14:creationId xmlns:p14="http://schemas.microsoft.com/office/powerpoint/2010/main" val="34630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to forside">
    <p:spTree>
      <p:nvGrpSpPr>
        <p:cNvPr id="1" name=""/>
        <p:cNvGrpSpPr/>
        <p:nvPr/>
      </p:nvGrpSpPr>
      <p:grpSpPr>
        <a:xfrm>
          <a:off x="0" y="0"/>
          <a:ext cx="0" cy="0"/>
          <a:chOff x="0" y="0"/>
          <a:chExt cx="0" cy="0"/>
        </a:xfrm>
      </p:grpSpPr>
      <p:sp>
        <p:nvSpPr>
          <p:cNvPr id="13" name="IntroText"/>
          <p:cNvSpPr>
            <a:spLocks noGrp="1"/>
          </p:cNvSpPr>
          <p:nvPr>
            <p:ph type="body" sz="quarter" idx="11" hasCustomPrompt="1"/>
          </p:nvPr>
        </p:nvSpPr>
        <p:spPr>
          <a:xfrm>
            <a:off x="702001" y="5148000"/>
            <a:ext cx="7902448" cy="278848"/>
          </a:xfrm>
          <a:prstGeom prst="rect">
            <a:avLst/>
          </a:prstGeom>
        </p:spPr>
        <p:txBody>
          <a:bodyPr/>
          <a:lstStyle>
            <a:lvl1pPr marL="0" indent="0">
              <a:buNone/>
              <a:defRPr sz="1400">
                <a:solidFill>
                  <a:srgbClr val="005585"/>
                </a:solidFill>
                <a:latin typeface="Arial" panose="020B0604020202020204" pitchFamily="34" charset="0"/>
                <a:cs typeface="Arial" panose="020B0604020202020204" pitchFamily="34" charset="0"/>
              </a:defRPr>
            </a:lvl1pPr>
          </a:lstStyle>
          <a:p>
            <a:pPr lvl="0"/>
            <a:r>
              <a:rPr lang="da-DK" sz="1400" dirty="0">
                <a:latin typeface="Arial" panose="020B0604020202020204" pitchFamily="34" charset="0"/>
                <a:cs typeface="Arial" panose="020B0604020202020204" pitchFamily="34" charset="0"/>
              </a:rPr>
              <a:t>Introtekst</a:t>
            </a:r>
            <a:endParaRPr lang="da-DK" dirty="0"/>
          </a:p>
        </p:txBody>
      </p:sp>
      <p:sp>
        <p:nvSpPr>
          <p:cNvPr id="21" name="Speaker"/>
          <p:cNvSpPr>
            <a:spLocks noGrp="1"/>
          </p:cNvSpPr>
          <p:nvPr>
            <p:ph type="body" sz="quarter" idx="14" hasCustomPrompt="1"/>
          </p:nvPr>
        </p:nvSpPr>
        <p:spPr>
          <a:xfrm>
            <a:off x="5022000" y="3978000"/>
            <a:ext cx="3600000" cy="792000"/>
          </a:xfrm>
          <a:prstGeom prst="rect">
            <a:avLst/>
          </a:prstGeom>
        </p:spPr>
        <p:txBody>
          <a:bodyPr lIns="0" tIns="0" rIns="288000" bIns="288000" anchor="b"/>
          <a:lstStyle>
            <a:lvl1pPr marL="0" indent="0" algn="r">
              <a:buNone/>
              <a:defRPr sz="1200" baseline="0">
                <a:solidFill>
                  <a:srgbClr val="005585"/>
                </a:solidFill>
                <a:latin typeface="Arial" panose="020B0604020202020204" pitchFamily="34" charset="0"/>
              </a:defRPr>
            </a:lvl1pPr>
          </a:lstStyle>
          <a:p>
            <a:pPr lvl="0"/>
            <a:r>
              <a:rPr lang="da-DK" dirty="0"/>
              <a:t>Navn</a:t>
            </a:r>
          </a:p>
        </p:txBody>
      </p:sp>
      <p:sp>
        <p:nvSpPr>
          <p:cNvPr id="27" name="Heading"/>
          <p:cNvSpPr>
            <a:spLocks noGrp="1"/>
          </p:cNvSpPr>
          <p:nvPr>
            <p:ph type="body" sz="quarter" idx="16" hasCustomPrompt="1"/>
          </p:nvPr>
        </p:nvSpPr>
        <p:spPr>
          <a:xfrm>
            <a:off x="702001" y="5544000"/>
            <a:ext cx="7542408" cy="980784"/>
          </a:xfrm>
          <a:prstGeom prst="rect">
            <a:avLst/>
          </a:prstGeom>
        </p:spPr>
        <p:txBody>
          <a:bodyPr lIns="0" tIns="0" rIns="0" bIns="0"/>
          <a:lstStyle>
            <a:lvl1pPr marL="0" indent="0">
              <a:lnSpc>
                <a:spcPts val="3600"/>
              </a:lnSpc>
              <a:spcBef>
                <a:spcPts val="0"/>
              </a:spcBef>
              <a:buNone/>
              <a:defRPr sz="4000" b="1" i="0" cap="all" baseline="0">
                <a:solidFill>
                  <a:srgbClr val="005585"/>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dirty="0"/>
              <a:t>Overskrift</a:t>
            </a:r>
            <a:endParaRPr lang="da-DK" dirty="0"/>
          </a:p>
        </p:txBody>
      </p:sp>
      <p:sp>
        <p:nvSpPr>
          <p:cNvPr id="8" name="SidePanel"/>
          <p:cNvSpPr>
            <a:spLocks noGrp="1"/>
          </p:cNvSpPr>
          <p:nvPr>
            <p:ph type="body" sz="quarter" idx="17" hasCustomPrompt="1"/>
          </p:nvPr>
        </p:nvSpPr>
        <p:spPr>
          <a:xfrm>
            <a:off x="8623078" y="1026128"/>
            <a:ext cx="522065" cy="5832729"/>
          </a:xfrm>
          <a:prstGeom prst="rect">
            <a:avLst/>
          </a:prstGeom>
          <a:solidFill>
            <a:srgbClr val="0064A0"/>
          </a:solidFill>
        </p:spPr>
        <p:txBody>
          <a:bodyPr vert="vert" lIns="0" tIns="522000" rIns="0" bIns="0" anchor="ctr"/>
          <a:lstStyle>
            <a:lvl1pPr marL="0" indent="0">
              <a:buNone/>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2pPr>
            <a:lvl3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3pPr>
            <a:lvl4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4pPr>
            <a:lvl5pPr>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5pPr>
          </a:lstStyle>
          <a:p>
            <a:pPr lvl="0"/>
            <a:r>
              <a:rPr lang="da-DK" dirty="0"/>
              <a:t>Dato. Måned år</a:t>
            </a:r>
          </a:p>
        </p:txBody>
      </p:sp>
      <p:pic>
        <p:nvPicPr>
          <p:cNvPr id="3" name="Billede 2" descr="Logo" title="Logo">
            <a:extLst>
              <a:ext uri="{FF2B5EF4-FFF2-40B4-BE49-F238E27FC236}">
                <a16:creationId xmlns:a16="http://schemas.microsoft.com/office/drawing/2014/main" id="{B0D344BF-8FA9-A320-79C1-6175FDAFDA1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02000" y="504000"/>
            <a:ext cx="2304000" cy="684000"/>
          </a:xfrm>
          <a:prstGeom prst="rect">
            <a:avLst/>
          </a:prstGeom>
        </p:spPr>
      </p:pic>
    </p:spTree>
    <p:extLst>
      <p:ext uri="{BB962C8B-B14F-4D97-AF65-F5344CB8AC3E}">
        <p14:creationId xmlns:p14="http://schemas.microsoft.com/office/powerpoint/2010/main" val="42871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 Foto">
    <p:spTree>
      <p:nvGrpSpPr>
        <p:cNvPr id="1" name=""/>
        <p:cNvGrpSpPr/>
        <p:nvPr/>
      </p:nvGrpSpPr>
      <p:grpSpPr>
        <a:xfrm>
          <a:off x="0" y="0"/>
          <a:ext cx="0" cy="0"/>
          <a:chOff x="0" y="0"/>
          <a:chExt cx="0" cy="0"/>
        </a:xfrm>
      </p:grpSpPr>
      <p:sp>
        <p:nvSpPr>
          <p:cNvPr id="23" name="Photo"/>
          <p:cNvSpPr>
            <a:spLocks noGrp="1"/>
          </p:cNvSpPr>
          <p:nvPr>
            <p:ph type="pic" sz="quarter" idx="15" hasCustomPrompt="1"/>
          </p:nvPr>
        </p:nvSpPr>
        <p:spPr>
          <a:xfrm>
            <a:off x="3798000" y="1602000"/>
            <a:ext cx="4644000" cy="4644000"/>
          </a:xfrm>
          <a:prstGeom prst="rect">
            <a:avLst/>
          </a:prstGeom>
        </p:spPr>
        <p:txBody>
          <a:bodyPr/>
          <a:lstStyle>
            <a:lvl1pPr>
              <a:defRPr/>
            </a:lvl1pPr>
          </a:lstStyle>
          <a:p>
            <a:r>
              <a:rPr lang="da-DK" dirty="0"/>
              <a:t>Billede (12,9 * 12,9 cm)</a:t>
            </a:r>
          </a:p>
        </p:txBody>
      </p:sp>
      <p:sp>
        <p:nvSpPr>
          <p:cNvPr id="6" name="Bulletpoint"/>
          <p:cNvSpPr>
            <a:spLocks noGrp="1"/>
          </p:cNvSpPr>
          <p:nvPr>
            <p:ph type="body" sz="quarter" idx="16" hasCustomPrompt="1"/>
          </p:nvPr>
        </p:nvSpPr>
        <p:spPr>
          <a:xfrm>
            <a:off x="702000" y="1602000"/>
            <a:ext cx="2862000" cy="4644000"/>
          </a:xfrm>
          <a:prstGeom prst="rect">
            <a:avLst/>
          </a:prstGeom>
        </p:spPr>
        <p:txBody>
          <a:bodyPr/>
          <a:lstStyle>
            <a:lvl1pPr>
              <a:defRPr sz="22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a-DK" dirty="0"/>
              <a:t>Tekst</a:t>
            </a:r>
          </a:p>
          <a:p>
            <a:pPr lvl="0"/>
            <a:endParaRPr lang="da-DK" dirty="0"/>
          </a:p>
        </p:txBody>
      </p:sp>
      <p:sp>
        <p:nvSpPr>
          <p:cNvPr id="17" name="Heading"/>
          <p:cNvSpPr>
            <a:spLocks noGrp="1"/>
          </p:cNvSpPr>
          <p:nvPr>
            <p:ph type="body" sz="quarter" idx="12" hasCustomPrompt="1"/>
          </p:nvPr>
        </p:nvSpPr>
        <p:spPr>
          <a:xfrm>
            <a:off x="702000" y="684000"/>
            <a:ext cx="7902575" cy="980784"/>
          </a:xfrm>
          <a:prstGeom prst="rect">
            <a:avLst/>
          </a:prstGeom>
        </p:spPr>
        <p:txBody>
          <a:bodyPr lIns="0" tIns="0" rIns="0" bIns="0"/>
          <a:lstStyle>
            <a:lvl1pPr marL="0" indent="0">
              <a:lnSpc>
                <a:spcPts val="3200"/>
              </a:lnSpc>
              <a:spcBef>
                <a:spcPts val="0"/>
              </a:spcBef>
              <a:buNone/>
              <a:defRPr sz="3800" b="1" i="0" cap="all" baseline="0">
                <a:solidFill>
                  <a:srgbClr val="005585"/>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dirty="0"/>
              <a:t>Overskrift</a:t>
            </a:r>
            <a:endParaRPr lang="da-DK" dirty="0"/>
          </a:p>
        </p:txBody>
      </p:sp>
      <p:pic>
        <p:nvPicPr>
          <p:cNvPr id="3" name="Billede 2" descr="Logo" title="Logo">
            <a:extLst>
              <a:ext uri="{FF2B5EF4-FFF2-40B4-BE49-F238E27FC236}">
                <a16:creationId xmlns:a16="http://schemas.microsoft.com/office/drawing/2014/main" id="{840B9242-1BB4-D84D-7961-2B2B45B22F3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596000" y="324000"/>
            <a:ext cx="1224000" cy="360000"/>
          </a:xfrm>
          <a:prstGeom prst="rect">
            <a:avLst/>
          </a:prstGeom>
        </p:spPr>
      </p:pic>
    </p:spTree>
    <p:extLst>
      <p:ext uri="{BB962C8B-B14F-4D97-AF65-F5344CB8AC3E}">
        <p14:creationId xmlns:p14="http://schemas.microsoft.com/office/powerpoint/2010/main" val="30612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6" name="Heading"/>
          <p:cNvSpPr>
            <a:spLocks noGrp="1"/>
          </p:cNvSpPr>
          <p:nvPr>
            <p:ph type="body" sz="quarter" idx="12" hasCustomPrompt="1"/>
          </p:nvPr>
        </p:nvSpPr>
        <p:spPr>
          <a:xfrm>
            <a:off x="702000" y="684000"/>
            <a:ext cx="7902575" cy="980784"/>
          </a:xfrm>
          <a:prstGeom prst="rect">
            <a:avLst/>
          </a:prstGeom>
        </p:spPr>
        <p:txBody>
          <a:bodyPr lIns="0" tIns="0" rIns="0" bIns="0"/>
          <a:lstStyle>
            <a:lvl1pPr marL="0" indent="0">
              <a:lnSpc>
                <a:spcPts val="3200"/>
              </a:lnSpc>
              <a:spcBef>
                <a:spcPts val="0"/>
              </a:spcBef>
              <a:buNone/>
              <a:defRPr sz="3800" b="1" i="0" cap="all" baseline="0">
                <a:solidFill>
                  <a:srgbClr val="005585"/>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b="1" i="0" cap="all" baseline="0" dirty="0"/>
              <a:t>Overskrift</a:t>
            </a:r>
            <a:endParaRPr lang="da-DK" dirty="0"/>
          </a:p>
        </p:txBody>
      </p:sp>
      <p:sp>
        <p:nvSpPr>
          <p:cNvPr id="6" name="Text"/>
          <p:cNvSpPr>
            <a:spLocks noGrp="1"/>
          </p:cNvSpPr>
          <p:nvPr>
            <p:ph type="body" sz="quarter" idx="16" hasCustomPrompt="1"/>
          </p:nvPr>
        </p:nvSpPr>
        <p:spPr>
          <a:xfrm>
            <a:off x="702000" y="1602000"/>
            <a:ext cx="7740000" cy="4644000"/>
          </a:xfrm>
          <a:prstGeom prst="rect">
            <a:avLst/>
          </a:prstGeom>
        </p:spPr>
        <p:txBody>
          <a:bodyPr/>
          <a:lstStyle>
            <a:lvl1pPr>
              <a:defRPr sz="22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a-DK" dirty="0"/>
              <a:t>Tekst</a:t>
            </a:r>
          </a:p>
          <a:p>
            <a:pPr lvl="0"/>
            <a:endParaRPr lang="da-DK" dirty="0"/>
          </a:p>
        </p:txBody>
      </p:sp>
      <p:pic>
        <p:nvPicPr>
          <p:cNvPr id="3" name="Billede 2" descr="Logo" title="Logo">
            <a:extLst>
              <a:ext uri="{FF2B5EF4-FFF2-40B4-BE49-F238E27FC236}">
                <a16:creationId xmlns:a16="http://schemas.microsoft.com/office/drawing/2014/main" id="{50401704-CC4D-E1B8-CA5D-7778B3B903E7}"/>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596000" y="324000"/>
            <a:ext cx="1224000" cy="360000"/>
          </a:xfrm>
          <a:prstGeom prst="rect">
            <a:avLst/>
          </a:prstGeom>
        </p:spPr>
      </p:pic>
    </p:spTree>
    <p:extLst>
      <p:ext uri="{BB962C8B-B14F-4D97-AF65-F5344CB8AC3E}">
        <p14:creationId xmlns:p14="http://schemas.microsoft.com/office/powerpoint/2010/main" val="3992717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1" r:id="rId2"/>
    <p:sldLayoutId id="2147483658" r:id="rId3"/>
    <p:sldLayoutId id="2147483659" r:id="rId4"/>
  </p:sldLayoutIdLst>
  <p:txStyles>
    <p:titleStyle>
      <a:lvl1pPr algn="l" rtl="0" eaLnBrk="1" fontAlgn="base" hangingPunct="1">
        <a:spcBef>
          <a:spcPct val="0"/>
        </a:spcBef>
        <a:spcAft>
          <a:spcPct val="0"/>
        </a:spcAft>
        <a:defRPr sz="3200">
          <a:solidFill>
            <a:srgbClr val="080808"/>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8" charset="0"/>
          <a:cs typeface="Arial" charset="0"/>
        </a:defRPr>
      </a:lvl2pPr>
      <a:lvl3pPr algn="l" rtl="0" eaLnBrk="1" fontAlgn="base" hangingPunct="1">
        <a:spcBef>
          <a:spcPct val="0"/>
        </a:spcBef>
        <a:spcAft>
          <a:spcPct val="0"/>
        </a:spcAft>
        <a:defRPr sz="3200">
          <a:solidFill>
            <a:schemeClr val="tx2"/>
          </a:solidFill>
          <a:latin typeface="Georgia" pitchFamily="18" charset="0"/>
          <a:cs typeface="Arial" charset="0"/>
        </a:defRPr>
      </a:lvl3pPr>
      <a:lvl4pPr algn="l" rtl="0" eaLnBrk="1" fontAlgn="base" hangingPunct="1">
        <a:spcBef>
          <a:spcPct val="0"/>
        </a:spcBef>
        <a:spcAft>
          <a:spcPct val="0"/>
        </a:spcAft>
        <a:defRPr sz="3200">
          <a:solidFill>
            <a:schemeClr val="tx2"/>
          </a:solidFill>
          <a:latin typeface="Georgia" pitchFamily="18" charset="0"/>
          <a:cs typeface="Arial" charset="0"/>
        </a:defRPr>
      </a:lvl4pPr>
      <a:lvl5pPr algn="l" rtl="0" eaLnBrk="1" fontAlgn="base" hangingPunct="1">
        <a:spcBef>
          <a:spcPct val="0"/>
        </a:spcBef>
        <a:spcAft>
          <a:spcPct val="0"/>
        </a:spcAft>
        <a:defRPr sz="3200">
          <a:solidFill>
            <a:schemeClr val="tx2"/>
          </a:solidFill>
          <a:latin typeface="Georgia" pitchFamily="18" charset="0"/>
          <a:cs typeface="Arial" charset="0"/>
        </a:defRPr>
      </a:lvl5pPr>
      <a:lvl6pPr marL="457200" algn="l" rtl="0" eaLnBrk="1" fontAlgn="base" hangingPunct="1">
        <a:spcBef>
          <a:spcPct val="0"/>
        </a:spcBef>
        <a:spcAft>
          <a:spcPct val="0"/>
        </a:spcAft>
        <a:defRPr sz="3200">
          <a:solidFill>
            <a:schemeClr val="tx2"/>
          </a:solidFill>
          <a:latin typeface="Georgia" pitchFamily="18" charset="0"/>
          <a:cs typeface="Arial" charset="0"/>
        </a:defRPr>
      </a:lvl6pPr>
      <a:lvl7pPr marL="914400" algn="l" rtl="0" eaLnBrk="1" fontAlgn="base" hangingPunct="1">
        <a:spcBef>
          <a:spcPct val="0"/>
        </a:spcBef>
        <a:spcAft>
          <a:spcPct val="0"/>
        </a:spcAft>
        <a:defRPr sz="3200">
          <a:solidFill>
            <a:schemeClr val="tx2"/>
          </a:solidFill>
          <a:latin typeface="Georgia" pitchFamily="18" charset="0"/>
          <a:cs typeface="Arial" charset="0"/>
        </a:defRPr>
      </a:lvl7pPr>
      <a:lvl8pPr marL="1371600" algn="l" rtl="0" eaLnBrk="1" fontAlgn="base" hangingPunct="1">
        <a:spcBef>
          <a:spcPct val="0"/>
        </a:spcBef>
        <a:spcAft>
          <a:spcPct val="0"/>
        </a:spcAft>
        <a:defRPr sz="3200">
          <a:solidFill>
            <a:schemeClr val="tx2"/>
          </a:solidFill>
          <a:latin typeface="Georgia" pitchFamily="18" charset="0"/>
          <a:cs typeface="Arial" charset="0"/>
        </a:defRPr>
      </a:lvl8pPr>
      <a:lvl9pPr marL="1828800" algn="l" rtl="0" eaLnBrk="1" fontAlgn="base" hangingPunct="1">
        <a:spcBef>
          <a:spcPct val="0"/>
        </a:spcBef>
        <a:spcAft>
          <a:spcPct val="0"/>
        </a:spcAft>
        <a:defRPr sz="3200">
          <a:solidFill>
            <a:schemeClr val="tx2"/>
          </a:solidFill>
          <a:latin typeface="Georgia" pitchFamily="18" charset="0"/>
          <a:cs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800">
          <a:solidFill>
            <a:srgbClr val="080808"/>
          </a:solidFill>
          <a:latin typeface="+mn-lt"/>
          <a:cs typeface="+mn-cs"/>
        </a:defRPr>
      </a:lvl2pPr>
      <a:lvl3pPr marL="1143000" indent="-228600" algn="l" rtl="0" eaLnBrk="1" fontAlgn="base" hangingPunct="1">
        <a:spcBef>
          <a:spcPct val="20000"/>
        </a:spcBef>
        <a:spcAft>
          <a:spcPct val="0"/>
        </a:spcAft>
        <a:buChar char="•"/>
        <a:defRPr sz="2800">
          <a:solidFill>
            <a:srgbClr val="080808"/>
          </a:solidFill>
          <a:latin typeface="+mn-lt"/>
          <a:cs typeface="+mn-cs"/>
        </a:defRPr>
      </a:lvl3pPr>
      <a:lvl4pPr marL="1600200" indent="-228600" algn="l" rtl="0" eaLnBrk="1" fontAlgn="base" hangingPunct="1">
        <a:spcBef>
          <a:spcPct val="20000"/>
        </a:spcBef>
        <a:spcAft>
          <a:spcPct val="0"/>
        </a:spcAft>
        <a:buChar char="–"/>
        <a:defRPr sz="2800">
          <a:solidFill>
            <a:srgbClr val="080808"/>
          </a:solidFill>
          <a:latin typeface="+mn-lt"/>
          <a:cs typeface="+mn-cs"/>
        </a:defRPr>
      </a:lvl4pPr>
      <a:lvl5pPr marL="2057400" indent="-228600" algn="l" rtl="0" eaLnBrk="1" fontAlgn="base" hangingPunct="1">
        <a:spcBef>
          <a:spcPct val="20000"/>
        </a:spcBef>
        <a:spcAft>
          <a:spcPct val="0"/>
        </a:spcAft>
        <a:buChar char="»"/>
        <a:defRPr sz="2800">
          <a:solidFill>
            <a:srgbClr val="080808"/>
          </a:solidFill>
          <a:latin typeface="+mn-lt"/>
          <a:cs typeface="+mn-cs"/>
        </a:defRPr>
      </a:lvl5pPr>
      <a:lvl6pPr marL="2514600" indent="-228600" algn="l" rtl="0" eaLnBrk="1" fontAlgn="base" hangingPunct="1">
        <a:spcBef>
          <a:spcPct val="20000"/>
        </a:spcBef>
        <a:spcAft>
          <a:spcPct val="0"/>
        </a:spcAft>
        <a:buChar char="»"/>
        <a:defRPr sz="2800">
          <a:solidFill>
            <a:schemeClr val="tx1"/>
          </a:solidFill>
          <a:latin typeface="+mn-lt"/>
          <a:cs typeface="+mn-cs"/>
        </a:defRPr>
      </a:lvl6pPr>
      <a:lvl7pPr marL="2971800" indent="-228600" algn="l" rtl="0" eaLnBrk="1" fontAlgn="base" hangingPunct="1">
        <a:spcBef>
          <a:spcPct val="20000"/>
        </a:spcBef>
        <a:spcAft>
          <a:spcPct val="0"/>
        </a:spcAft>
        <a:buChar char="»"/>
        <a:defRPr sz="2800">
          <a:solidFill>
            <a:schemeClr val="tx1"/>
          </a:solidFill>
          <a:latin typeface="+mn-lt"/>
          <a:cs typeface="+mn-cs"/>
        </a:defRPr>
      </a:lvl7pPr>
      <a:lvl8pPr marL="3429000" indent="-228600" algn="l" rtl="0" eaLnBrk="1" fontAlgn="base" hangingPunct="1">
        <a:spcBef>
          <a:spcPct val="20000"/>
        </a:spcBef>
        <a:spcAft>
          <a:spcPct val="0"/>
        </a:spcAft>
        <a:buChar char="»"/>
        <a:defRPr sz="2800">
          <a:solidFill>
            <a:schemeClr val="tx1"/>
          </a:solidFill>
          <a:latin typeface="+mn-lt"/>
          <a:cs typeface="+mn-cs"/>
        </a:defRPr>
      </a:lvl8pPr>
      <a:lvl9pPr marL="3886200" indent="-228600" algn="l" rtl="0" eaLnBrk="1" fontAlgn="base" hangingPunct="1">
        <a:spcBef>
          <a:spcPct val="20000"/>
        </a:spcBef>
        <a:spcAft>
          <a:spcPct val="0"/>
        </a:spcAft>
        <a:buChar char="»"/>
        <a:defRPr sz="28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C206925-A292-C3FA-1C0D-E0EA96E1EE2A}"/>
              </a:ext>
            </a:extLst>
          </p:cNvPr>
          <p:cNvSpPr>
            <a:spLocks noGrp="1"/>
          </p:cNvSpPr>
          <p:nvPr>
            <p:ph type="body" sz="quarter" idx="16"/>
          </p:nvPr>
        </p:nvSpPr>
        <p:spPr/>
        <p:txBody>
          <a:bodyPr/>
          <a:lstStyle/>
          <a:p>
            <a:r>
              <a:rPr lang="da-DK" dirty="0"/>
              <a:t>Årsmøde 2025</a:t>
            </a:r>
          </a:p>
        </p:txBody>
      </p:sp>
      <p:sp>
        <p:nvSpPr>
          <p:cNvPr id="5" name="Pladsholder til tekst 4">
            <a:extLst>
              <a:ext uri="{FF2B5EF4-FFF2-40B4-BE49-F238E27FC236}">
                <a16:creationId xmlns:a16="http://schemas.microsoft.com/office/drawing/2014/main" id="{B9317035-0899-D2D4-43CB-29DB8CF3645D}"/>
              </a:ext>
            </a:extLst>
          </p:cNvPr>
          <p:cNvSpPr>
            <a:spLocks noGrp="1"/>
          </p:cNvSpPr>
          <p:nvPr>
            <p:ph type="body" sz="quarter" idx="17"/>
          </p:nvPr>
        </p:nvSpPr>
        <p:spPr/>
        <p:txBody>
          <a:bodyPr/>
          <a:lstStyle/>
          <a:p>
            <a:r>
              <a:rPr lang="da-DK" dirty="0"/>
              <a:t>06. NOVEMBER 2025</a:t>
            </a:r>
          </a:p>
        </p:txBody>
      </p:sp>
    </p:spTree>
    <p:extLst>
      <p:ext uri="{BB962C8B-B14F-4D97-AF65-F5344CB8AC3E}">
        <p14:creationId xmlns:p14="http://schemas.microsoft.com/office/powerpoint/2010/main" val="349146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8064-5731-2E80-FC7E-9B26A0E2F13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B047494-7CA3-C5B0-08F4-1592DB5B4134}"/>
              </a:ext>
            </a:extLst>
          </p:cNvPr>
          <p:cNvSpPr>
            <a:spLocks noGrp="1"/>
          </p:cNvSpPr>
          <p:nvPr>
            <p:ph type="body" sz="quarter" idx="12"/>
          </p:nvPr>
        </p:nvSpPr>
        <p:spPr/>
        <p:txBody>
          <a:bodyPr/>
          <a:lstStyle/>
          <a:p>
            <a:r>
              <a:rPr lang="da-DK" dirty="0"/>
              <a:t>Stege</a:t>
            </a:r>
          </a:p>
        </p:txBody>
      </p:sp>
      <p:pic>
        <p:nvPicPr>
          <p:cNvPr id="8" name="Billede 7">
            <a:extLst>
              <a:ext uri="{FF2B5EF4-FFF2-40B4-BE49-F238E27FC236}">
                <a16:creationId xmlns:a16="http://schemas.microsoft.com/office/drawing/2014/main" id="{03B79E5B-47A0-7D22-BA40-A865C377B5F5}"/>
              </a:ext>
            </a:extLst>
          </p:cNvPr>
          <p:cNvPicPr>
            <a:picLocks noChangeAspect="1"/>
          </p:cNvPicPr>
          <p:nvPr/>
        </p:nvPicPr>
        <p:blipFill>
          <a:blip r:embed="rId2">
            <a:alphaModFix amt="70000"/>
          </a:blip>
          <a:stretch>
            <a:fillRect/>
          </a:stretch>
        </p:blipFill>
        <p:spPr>
          <a:xfrm>
            <a:off x="730569" y="1120712"/>
            <a:ext cx="7392939" cy="5589240"/>
          </a:xfrm>
          <a:prstGeom prst="rect">
            <a:avLst/>
          </a:prstGeom>
        </p:spPr>
      </p:pic>
      <p:sp>
        <p:nvSpPr>
          <p:cNvPr id="3" name="Pladsholder til tekst 2">
            <a:extLst>
              <a:ext uri="{FF2B5EF4-FFF2-40B4-BE49-F238E27FC236}">
                <a16:creationId xmlns:a16="http://schemas.microsoft.com/office/drawing/2014/main" id="{A1AAAAFF-1D8F-571A-4E05-899E90B54F8D}"/>
              </a:ext>
            </a:extLst>
          </p:cNvPr>
          <p:cNvSpPr>
            <a:spLocks noGrp="1"/>
          </p:cNvSpPr>
          <p:nvPr>
            <p:ph type="body" sz="quarter" idx="16"/>
          </p:nvPr>
        </p:nvSpPr>
        <p:spPr>
          <a:xfrm>
            <a:off x="714561" y="1664784"/>
            <a:ext cx="4825521" cy="2164272"/>
          </a:xfrm>
        </p:spPr>
        <p:txBody>
          <a:bodyPr/>
          <a:lstStyle/>
          <a:p>
            <a:pPr marL="0" indent="0">
              <a:buNone/>
            </a:pPr>
            <a:r>
              <a:rPr lang="da-DK" sz="2000" dirty="0">
                <a:highlight>
                  <a:srgbClr val="FFFFFF"/>
                </a:highlight>
              </a:rPr>
              <a:t>Nyt foreningshus</a:t>
            </a:r>
          </a:p>
          <a:p>
            <a:pPr marL="0" indent="0">
              <a:buNone/>
            </a:pPr>
            <a:r>
              <a:rPr lang="da-DK" sz="2000" dirty="0">
                <a:highlight>
                  <a:srgbClr val="FFFFFF"/>
                </a:highlight>
              </a:rPr>
              <a:t>Oprensning</a:t>
            </a:r>
          </a:p>
          <a:p>
            <a:pPr marL="0" indent="0">
              <a:buNone/>
            </a:pPr>
            <a:r>
              <a:rPr lang="da-DK" sz="2000" dirty="0">
                <a:highlight>
                  <a:srgbClr val="FFFFFF"/>
                </a:highlight>
              </a:rPr>
              <a:t>Masteopbevaring</a:t>
            </a:r>
          </a:p>
          <a:p>
            <a:pPr marL="0" indent="0">
              <a:buNone/>
            </a:pPr>
            <a:r>
              <a:rPr lang="da-DK" sz="2000" dirty="0">
                <a:highlight>
                  <a:srgbClr val="FFFFFF"/>
                </a:highlight>
              </a:rPr>
              <a:t>Renovering af nordlig mole*</a:t>
            </a:r>
          </a:p>
          <a:p>
            <a:pPr marL="0" indent="0">
              <a:buNone/>
            </a:pPr>
            <a:r>
              <a:rPr lang="da-DK" sz="2000" dirty="0">
                <a:highlight>
                  <a:srgbClr val="FFFFFF"/>
                </a:highlight>
              </a:rPr>
              <a:t>Tømningsstation til autocampere</a:t>
            </a:r>
          </a:p>
          <a:p>
            <a:pPr marL="0" indent="0">
              <a:buNone/>
            </a:pPr>
            <a:r>
              <a:rPr lang="da-DK" sz="2000" dirty="0">
                <a:highlight>
                  <a:srgbClr val="FFFFFF"/>
                </a:highlight>
              </a:rPr>
              <a:t>Bortskaffelse af sunket båd</a:t>
            </a:r>
          </a:p>
          <a:p>
            <a:pPr marL="0" indent="0">
              <a:buNone/>
            </a:pPr>
            <a:r>
              <a:rPr lang="da-DK" sz="2000" dirty="0">
                <a:highlight>
                  <a:srgbClr val="FFFFFF"/>
                </a:highlight>
              </a:rPr>
              <a:t>Ny anløbsbro til Røret</a:t>
            </a:r>
          </a:p>
        </p:txBody>
      </p:sp>
    </p:spTree>
    <p:extLst>
      <p:ext uri="{BB962C8B-B14F-4D97-AF65-F5344CB8AC3E}">
        <p14:creationId xmlns:p14="http://schemas.microsoft.com/office/powerpoint/2010/main" val="195302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95D12-DDA2-C073-2AAA-E8786930E29E}"/>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D962EDC-2A61-5A70-23EA-9C1F4DB4DD0A}"/>
              </a:ext>
            </a:extLst>
          </p:cNvPr>
          <p:cNvSpPr>
            <a:spLocks noGrp="1"/>
          </p:cNvSpPr>
          <p:nvPr>
            <p:ph type="body" sz="quarter" idx="12"/>
          </p:nvPr>
        </p:nvSpPr>
        <p:spPr/>
        <p:txBody>
          <a:bodyPr/>
          <a:lstStyle/>
          <a:p>
            <a:r>
              <a:rPr lang="da-DK" dirty="0"/>
              <a:t>Klintholm</a:t>
            </a:r>
          </a:p>
        </p:txBody>
      </p:sp>
      <p:pic>
        <p:nvPicPr>
          <p:cNvPr id="5" name="Billede 4">
            <a:extLst>
              <a:ext uri="{FF2B5EF4-FFF2-40B4-BE49-F238E27FC236}">
                <a16:creationId xmlns:a16="http://schemas.microsoft.com/office/drawing/2014/main" id="{5B23AE6E-ED50-9934-DDE1-95F3D059E0DE}"/>
              </a:ext>
            </a:extLst>
          </p:cNvPr>
          <p:cNvPicPr>
            <a:picLocks noChangeAspect="1"/>
          </p:cNvPicPr>
          <p:nvPr/>
        </p:nvPicPr>
        <p:blipFill>
          <a:blip r:embed="rId2">
            <a:alphaModFix amt="70000"/>
          </a:blip>
          <a:stretch>
            <a:fillRect/>
          </a:stretch>
        </p:blipFill>
        <p:spPr>
          <a:xfrm>
            <a:off x="691681" y="1063475"/>
            <a:ext cx="8292260" cy="5531161"/>
          </a:xfrm>
          <a:prstGeom prst="rect">
            <a:avLst/>
          </a:prstGeom>
        </p:spPr>
      </p:pic>
      <p:sp>
        <p:nvSpPr>
          <p:cNvPr id="3" name="Pladsholder til tekst 2">
            <a:extLst>
              <a:ext uri="{FF2B5EF4-FFF2-40B4-BE49-F238E27FC236}">
                <a16:creationId xmlns:a16="http://schemas.microsoft.com/office/drawing/2014/main" id="{BC28BFFD-7721-6007-A9A0-96E47776CC36}"/>
              </a:ext>
            </a:extLst>
          </p:cNvPr>
          <p:cNvSpPr>
            <a:spLocks noGrp="1"/>
          </p:cNvSpPr>
          <p:nvPr>
            <p:ph type="body" sz="quarter" idx="16"/>
          </p:nvPr>
        </p:nvSpPr>
        <p:spPr>
          <a:xfrm>
            <a:off x="702000" y="1174392"/>
            <a:ext cx="4825521" cy="5350952"/>
          </a:xfrm>
        </p:spPr>
        <p:txBody>
          <a:bodyPr/>
          <a:lstStyle/>
          <a:p>
            <a:pPr marL="0" indent="0">
              <a:buNone/>
            </a:pPr>
            <a:r>
              <a:rPr lang="da-DK" sz="2000" dirty="0">
                <a:highlight>
                  <a:srgbClr val="FFFFFF"/>
                </a:highlight>
              </a:rPr>
              <a:t>Renovering af bro 3, 4, 5 og 6*</a:t>
            </a:r>
          </a:p>
          <a:p>
            <a:pPr marL="0" indent="0">
              <a:buNone/>
            </a:pPr>
            <a:r>
              <a:rPr lang="da-DK" sz="2000" dirty="0">
                <a:highlight>
                  <a:srgbClr val="FFFFFF"/>
                </a:highlight>
              </a:rPr>
              <a:t>Ny spuns, ENBW Vattenfall*</a:t>
            </a:r>
          </a:p>
          <a:p>
            <a:pPr marL="0" indent="0">
              <a:buNone/>
            </a:pPr>
            <a:r>
              <a:rPr lang="da-DK" sz="2000" dirty="0">
                <a:highlight>
                  <a:srgbClr val="FFFFFF"/>
                </a:highlight>
              </a:rPr>
              <a:t>Genopretning sdr. mole</a:t>
            </a:r>
          </a:p>
          <a:p>
            <a:pPr marL="0" indent="0">
              <a:buNone/>
            </a:pPr>
            <a:r>
              <a:rPr lang="da-DK" sz="2000" dirty="0">
                <a:highlight>
                  <a:srgbClr val="FFFFFF"/>
                </a:highlight>
              </a:rPr>
              <a:t>Nyt havnekontor</a:t>
            </a:r>
          </a:p>
          <a:p>
            <a:pPr marL="0" indent="0">
              <a:buNone/>
            </a:pPr>
            <a:r>
              <a:rPr lang="da-DK" sz="2000" dirty="0">
                <a:highlight>
                  <a:srgbClr val="FFFFFF"/>
                </a:highlight>
              </a:rPr>
              <a:t>Strøm på stejlepladsen</a:t>
            </a:r>
          </a:p>
          <a:p>
            <a:pPr marL="0" indent="0">
              <a:buNone/>
            </a:pPr>
            <a:r>
              <a:rPr lang="da-DK" sz="2000" dirty="0">
                <a:highlight>
                  <a:srgbClr val="FFFFFF"/>
                </a:highlight>
              </a:rPr>
              <a:t>Solnedgangsterrasser</a:t>
            </a:r>
          </a:p>
          <a:p>
            <a:pPr marL="0" indent="0">
              <a:buNone/>
            </a:pPr>
            <a:r>
              <a:rPr lang="da-DK" sz="2000" dirty="0">
                <a:highlight>
                  <a:srgbClr val="FFFFFF"/>
                </a:highlight>
              </a:rPr>
              <a:t>Ny læskærm sdr. mole</a:t>
            </a:r>
          </a:p>
          <a:p>
            <a:pPr marL="0" indent="0">
              <a:buNone/>
            </a:pPr>
            <a:r>
              <a:rPr lang="da-DK" sz="2000" dirty="0">
                <a:highlight>
                  <a:srgbClr val="FFFFFF"/>
                </a:highlight>
              </a:rPr>
              <a:t>Beplantning beddingsområdet</a:t>
            </a:r>
          </a:p>
          <a:p>
            <a:pPr marL="0" indent="0">
              <a:buNone/>
            </a:pPr>
            <a:r>
              <a:rPr lang="da-DK" sz="2000" dirty="0">
                <a:highlight>
                  <a:srgbClr val="FFFFFF"/>
                </a:highlight>
              </a:rPr>
              <a:t>Erstatningslager til fiskere</a:t>
            </a:r>
          </a:p>
          <a:p>
            <a:pPr marL="0" indent="0">
              <a:buNone/>
            </a:pPr>
            <a:r>
              <a:rPr lang="da-DK" sz="2000" dirty="0">
                <a:highlight>
                  <a:srgbClr val="FFFFFF"/>
                </a:highlight>
              </a:rPr>
              <a:t>Tømningsstation til autocampere</a:t>
            </a:r>
          </a:p>
          <a:p>
            <a:pPr marL="0" indent="0">
              <a:buNone/>
            </a:pPr>
            <a:r>
              <a:rPr lang="da-DK" sz="2000" dirty="0">
                <a:highlight>
                  <a:srgbClr val="FFFFFF"/>
                </a:highlight>
              </a:rPr>
              <a:t>Oprensning</a:t>
            </a:r>
          </a:p>
          <a:p>
            <a:pPr marL="0" indent="0">
              <a:buNone/>
            </a:pPr>
            <a:r>
              <a:rPr lang="da-DK" sz="2000" dirty="0">
                <a:highlight>
                  <a:srgbClr val="FFFFFF"/>
                </a:highlight>
              </a:rPr>
              <a:t>Øget markedsføring</a:t>
            </a:r>
          </a:p>
          <a:p>
            <a:pPr marL="0" indent="0">
              <a:buNone/>
            </a:pPr>
            <a:r>
              <a:rPr lang="da-DK" sz="2000" dirty="0">
                <a:highlight>
                  <a:srgbClr val="FFFFFF"/>
                </a:highlight>
              </a:rPr>
              <a:t>Strategi for </a:t>
            </a:r>
            <a:r>
              <a:rPr lang="da-DK" sz="2000" dirty="0" err="1">
                <a:highlight>
                  <a:srgbClr val="FFFFFF"/>
                </a:highlight>
              </a:rPr>
              <a:t>off-shore</a:t>
            </a:r>
            <a:endParaRPr lang="da-DK" sz="2000" dirty="0">
              <a:highlight>
                <a:srgbClr val="FFFFFF"/>
              </a:highlight>
            </a:endParaRPr>
          </a:p>
          <a:p>
            <a:pPr marL="0" indent="0">
              <a:buNone/>
            </a:pPr>
            <a:endParaRPr lang="da-DK" sz="2000" dirty="0">
              <a:highlight>
                <a:srgbClr val="FFFFFF"/>
              </a:highlight>
            </a:endParaRPr>
          </a:p>
        </p:txBody>
      </p:sp>
    </p:spTree>
    <p:extLst>
      <p:ext uri="{BB962C8B-B14F-4D97-AF65-F5344CB8AC3E}">
        <p14:creationId xmlns:p14="http://schemas.microsoft.com/office/powerpoint/2010/main" val="5669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øj, indendørs, person, Kongres&#10;&#10;AI-genereret indhold kan være ukorrekt.">
            <a:extLst>
              <a:ext uri="{FF2B5EF4-FFF2-40B4-BE49-F238E27FC236}">
                <a16:creationId xmlns:a16="http://schemas.microsoft.com/office/drawing/2014/main" id="{1753563B-2E05-44A5-8D28-11C8AACA5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00" y="1632864"/>
            <a:ext cx="7994775" cy="4244408"/>
          </a:xfrm>
          <a:prstGeom prst="rect">
            <a:avLst/>
          </a:prstGeom>
        </p:spPr>
      </p:pic>
      <p:sp>
        <p:nvSpPr>
          <p:cNvPr id="5" name="Pladsholder til tekst 4">
            <a:extLst>
              <a:ext uri="{FF2B5EF4-FFF2-40B4-BE49-F238E27FC236}">
                <a16:creationId xmlns:a16="http://schemas.microsoft.com/office/drawing/2014/main" id="{C7EB60AA-11F8-F65F-FA44-71FE2089E5FA}"/>
              </a:ext>
            </a:extLst>
          </p:cNvPr>
          <p:cNvSpPr>
            <a:spLocks noGrp="1"/>
          </p:cNvSpPr>
          <p:nvPr>
            <p:ph type="body" sz="quarter" idx="12"/>
          </p:nvPr>
        </p:nvSpPr>
        <p:spPr/>
        <p:txBody>
          <a:bodyPr/>
          <a:lstStyle/>
          <a:p>
            <a:r>
              <a:rPr lang="da-DK" dirty="0"/>
              <a:t>Inspirationskatalog</a:t>
            </a:r>
          </a:p>
        </p:txBody>
      </p:sp>
      <p:pic>
        <p:nvPicPr>
          <p:cNvPr id="8" name="Billede 7">
            <a:extLst>
              <a:ext uri="{FF2B5EF4-FFF2-40B4-BE49-F238E27FC236}">
                <a16:creationId xmlns:a16="http://schemas.microsoft.com/office/drawing/2014/main" id="{1A88B920-0B95-68F6-7770-ECDDC0426543}"/>
              </a:ext>
            </a:extLst>
          </p:cNvPr>
          <p:cNvPicPr>
            <a:picLocks noChangeAspect="1"/>
          </p:cNvPicPr>
          <p:nvPr/>
        </p:nvPicPr>
        <p:blipFill>
          <a:blip r:embed="rId3"/>
          <a:stretch>
            <a:fillRect/>
          </a:stretch>
        </p:blipFill>
        <p:spPr>
          <a:xfrm>
            <a:off x="7287297" y="5013176"/>
            <a:ext cx="1433430" cy="1554796"/>
          </a:xfrm>
          <a:prstGeom prst="rect">
            <a:avLst/>
          </a:prstGeom>
        </p:spPr>
      </p:pic>
    </p:spTree>
    <p:extLst>
      <p:ext uri="{BB962C8B-B14F-4D97-AF65-F5344CB8AC3E}">
        <p14:creationId xmlns:p14="http://schemas.microsoft.com/office/powerpoint/2010/main" val="107901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CF289-CCDB-565F-916D-350E75777F72}"/>
            </a:ext>
          </a:extLst>
        </p:cNvPr>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1DD649E9-7D7E-C712-0CD5-469DE63F0895}"/>
              </a:ext>
            </a:extLst>
          </p:cNvPr>
          <p:cNvSpPr>
            <a:spLocks noGrp="1"/>
          </p:cNvSpPr>
          <p:nvPr>
            <p:ph type="body" sz="quarter" idx="12"/>
          </p:nvPr>
        </p:nvSpPr>
        <p:spPr/>
        <p:txBody>
          <a:bodyPr/>
          <a:lstStyle/>
          <a:p>
            <a:r>
              <a:rPr lang="da-DK" dirty="0"/>
              <a:t>Inspirationskatalog</a:t>
            </a:r>
          </a:p>
          <a:p>
            <a:r>
              <a:rPr lang="da-DK" sz="2800" dirty="0">
                <a:solidFill>
                  <a:schemeClr val="accent6">
                    <a:lumMod val="60000"/>
                    <a:lumOff val="40000"/>
                  </a:schemeClr>
                </a:solidFill>
              </a:rPr>
              <a:t>Overordnet formål</a:t>
            </a:r>
          </a:p>
        </p:txBody>
      </p:sp>
      <p:sp>
        <p:nvSpPr>
          <p:cNvPr id="6" name="Pladsholder til tekst 5">
            <a:extLst>
              <a:ext uri="{FF2B5EF4-FFF2-40B4-BE49-F238E27FC236}">
                <a16:creationId xmlns:a16="http://schemas.microsoft.com/office/drawing/2014/main" id="{7BDDC25C-D00B-A0EA-284B-AC3EE6B6F93A}"/>
              </a:ext>
            </a:extLst>
          </p:cNvPr>
          <p:cNvSpPr>
            <a:spLocks noGrp="1"/>
          </p:cNvSpPr>
          <p:nvPr>
            <p:ph type="body" sz="quarter" idx="16"/>
          </p:nvPr>
        </p:nvSpPr>
        <p:spPr/>
        <p:txBody>
          <a:bodyPr/>
          <a:lstStyle/>
          <a:p>
            <a:pPr marL="0" indent="0">
              <a:buNone/>
            </a:pPr>
            <a:r>
              <a:rPr lang="da-DK" dirty="0"/>
              <a:t>Udvikling af kommunens maritime områder til attraktive destinationer for alle. Gennem fire centrale temaer søger vi at skabe inkluderende, bæredygtige og berigende oplevelser for både lokale og besøgende. Hver tema omfatter initiativer, der fremmer livskvalitet, naturoplevelser og aktiv deltagelse i havnelivet:</a:t>
            </a:r>
          </a:p>
          <a:p>
            <a:r>
              <a:rPr lang="da-DK" dirty="0">
                <a:solidFill>
                  <a:schemeClr val="accent6">
                    <a:lumMod val="75000"/>
                  </a:schemeClr>
                </a:solidFill>
              </a:rPr>
              <a:t>HAVNE FOR ALLE</a:t>
            </a:r>
          </a:p>
          <a:p>
            <a:r>
              <a:rPr lang="da-DK" dirty="0">
                <a:solidFill>
                  <a:schemeClr val="accent6">
                    <a:lumMod val="75000"/>
                  </a:schemeClr>
                </a:solidFill>
              </a:rPr>
              <a:t>BLÅ OG GRØN BIODIVERSITET</a:t>
            </a:r>
          </a:p>
          <a:p>
            <a:r>
              <a:rPr lang="da-DK" dirty="0">
                <a:solidFill>
                  <a:schemeClr val="accent6">
                    <a:lumMod val="75000"/>
                  </a:schemeClr>
                </a:solidFill>
              </a:rPr>
              <a:t>GRØN ENERGI</a:t>
            </a:r>
          </a:p>
          <a:p>
            <a:r>
              <a:rPr lang="da-DK" dirty="0">
                <a:solidFill>
                  <a:schemeClr val="accent6">
                    <a:lumMod val="75000"/>
                  </a:schemeClr>
                </a:solidFill>
              </a:rPr>
              <a:t>BLÅ OPLEVELSER</a:t>
            </a:r>
          </a:p>
          <a:p>
            <a:endParaRPr lang="da-DK" dirty="0"/>
          </a:p>
        </p:txBody>
      </p:sp>
      <p:pic>
        <p:nvPicPr>
          <p:cNvPr id="2" name="Billede 1">
            <a:extLst>
              <a:ext uri="{FF2B5EF4-FFF2-40B4-BE49-F238E27FC236}">
                <a16:creationId xmlns:a16="http://schemas.microsoft.com/office/drawing/2014/main" id="{7BE95462-6E7F-CA36-1E0D-D66BB7C032D5}"/>
              </a:ext>
            </a:extLst>
          </p:cNvPr>
          <p:cNvPicPr>
            <a:picLocks noChangeAspect="1"/>
          </p:cNvPicPr>
          <p:nvPr/>
        </p:nvPicPr>
        <p:blipFill>
          <a:blip r:embed="rId2"/>
          <a:stretch>
            <a:fillRect/>
          </a:stretch>
        </p:blipFill>
        <p:spPr>
          <a:xfrm>
            <a:off x="7287297" y="5013176"/>
            <a:ext cx="1433430" cy="1554796"/>
          </a:xfrm>
          <a:prstGeom prst="rect">
            <a:avLst/>
          </a:prstGeom>
        </p:spPr>
      </p:pic>
    </p:spTree>
    <p:extLst>
      <p:ext uri="{BB962C8B-B14F-4D97-AF65-F5344CB8AC3E}">
        <p14:creationId xmlns:p14="http://schemas.microsoft.com/office/powerpoint/2010/main" val="242222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2E3827D-E1FD-F767-F848-2C0D2BB8DBC4}"/>
              </a:ext>
            </a:extLst>
          </p:cNvPr>
          <p:cNvSpPr>
            <a:spLocks noGrp="1"/>
          </p:cNvSpPr>
          <p:nvPr>
            <p:ph type="body" sz="quarter" idx="12"/>
          </p:nvPr>
        </p:nvSpPr>
        <p:spPr/>
        <p:txBody>
          <a:bodyPr/>
          <a:lstStyle/>
          <a:p>
            <a:r>
              <a:rPr lang="da-DK" dirty="0"/>
              <a:t>Eksempel </a:t>
            </a:r>
            <a:r>
              <a:rPr lang="da-DK" dirty="0" err="1"/>
              <a:t>bogø</a:t>
            </a:r>
            <a:endParaRPr lang="da-DK" dirty="0"/>
          </a:p>
        </p:txBody>
      </p:sp>
      <p:sp>
        <p:nvSpPr>
          <p:cNvPr id="3" name="Pladsholder til tekst 2">
            <a:extLst>
              <a:ext uri="{FF2B5EF4-FFF2-40B4-BE49-F238E27FC236}">
                <a16:creationId xmlns:a16="http://schemas.microsoft.com/office/drawing/2014/main" id="{F93EFC35-55F2-12C1-E7D7-C2C4DC8121B9}"/>
              </a:ext>
            </a:extLst>
          </p:cNvPr>
          <p:cNvSpPr>
            <a:spLocks noGrp="1"/>
          </p:cNvSpPr>
          <p:nvPr>
            <p:ph type="body" sz="quarter" idx="16"/>
          </p:nvPr>
        </p:nvSpPr>
        <p:spPr/>
        <p:txBody>
          <a:bodyPr/>
          <a:lstStyle/>
          <a:p>
            <a:endParaRPr lang="da-DK" dirty="0"/>
          </a:p>
        </p:txBody>
      </p:sp>
      <p:pic>
        <p:nvPicPr>
          <p:cNvPr id="5" name="Billede 4">
            <a:extLst>
              <a:ext uri="{FF2B5EF4-FFF2-40B4-BE49-F238E27FC236}">
                <a16:creationId xmlns:a16="http://schemas.microsoft.com/office/drawing/2014/main" id="{4BA0B340-1664-0277-008F-2CB715189F94}"/>
              </a:ext>
            </a:extLst>
          </p:cNvPr>
          <p:cNvPicPr>
            <a:picLocks noChangeAspect="1"/>
          </p:cNvPicPr>
          <p:nvPr/>
        </p:nvPicPr>
        <p:blipFill>
          <a:blip r:embed="rId2"/>
          <a:stretch>
            <a:fillRect/>
          </a:stretch>
        </p:blipFill>
        <p:spPr>
          <a:xfrm>
            <a:off x="683568" y="1260150"/>
            <a:ext cx="7902574" cy="5603462"/>
          </a:xfrm>
          <a:prstGeom prst="rect">
            <a:avLst/>
          </a:prstGeom>
        </p:spPr>
      </p:pic>
    </p:spTree>
    <p:extLst>
      <p:ext uri="{BB962C8B-B14F-4D97-AF65-F5344CB8AC3E}">
        <p14:creationId xmlns:p14="http://schemas.microsoft.com/office/powerpoint/2010/main" val="400887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421D5-D05B-3974-C5D2-661EF48CC983}"/>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F01F2B9-68A0-38D1-B4E7-BEAE5A5F5B41}"/>
              </a:ext>
            </a:extLst>
          </p:cNvPr>
          <p:cNvSpPr>
            <a:spLocks noGrp="1"/>
          </p:cNvSpPr>
          <p:nvPr>
            <p:ph type="body" sz="quarter" idx="12"/>
          </p:nvPr>
        </p:nvSpPr>
        <p:spPr/>
        <p:txBody>
          <a:bodyPr/>
          <a:lstStyle/>
          <a:p>
            <a:r>
              <a:rPr lang="da-DK" dirty="0"/>
              <a:t>inspirationskatalog</a:t>
            </a:r>
          </a:p>
        </p:txBody>
      </p:sp>
      <p:sp>
        <p:nvSpPr>
          <p:cNvPr id="4" name="Pladsholder til tekst 3">
            <a:extLst>
              <a:ext uri="{FF2B5EF4-FFF2-40B4-BE49-F238E27FC236}">
                <a16:creationId xmlns:a16="http://schemas.microsoft.com/office/drawing/2014/main" id="{8B286CA1-3223-67EF-175A-17AB9BE83FD7}"/>
              </a:ext>
            </a:extLst>
          </p:cNvPr>
          <p:cNvSpPr>
            <a:spLocks noGrp="1"/>
          </p:cNvSpPr>
          <p:nvPr>
            <p:ph type="body" sz="quarter" idx="16"/>
          </p:nvPr>
        </p:nvSpPr>
        <p:spPr>
          <a:xfrm>
            <a:off x="702000" y="1602000"/>
            <a:ext cx="4014016" cy="4644000"/>
          </a:xfrm>
        </p:spPr>
        <p:txBody>
          <a:bodyPr/>
          <a:lstStyle/>
          <a:p>
            <a:r>
              <a:rPr lang="da-DK" dirty="0"/>
              <a:t>Vores fælles idéer</a:t>
            </a:r>
          </a:p>
          <a:p>
            <a:r>
              <a:rPr lang="da-DK" dirty="0"/>
              <a:t>Inspirationskatalog </a:t>
            </a:r>
            <a:br>
              <a:rPr lang="da-DK" dirty="0"/>
            </a:br>
            <a:r>
              <a:rPr lang="da-DK" dirty="0"/>
              <a:t>=&gt; Ikke en bindende plan</a:t>
            </a:r>
          </a:p>
          <a:p>
            <a:r>
              <a:rPr lang="da-DK" dirty="0"/>
              <a:t>Alle kan tage en fed idé fra en anden havn</a:t>
            </a:r>
          </a:p>
          <a:p>
            <a:r>
              <a:rPr lang="da-DK" dirty="0"/>
              <a:t>Til fondsansøgning</a:t>
            </a:r>
          </a:p>
          <a:p>
            <a:pPr lvl="1"/>
            <a:r>
              <a:rPr lang="da-DK" dirty="0"/>
              <a:t>En del af noget større</a:t>
            </a:r>
          </a:p>
          <a:p>
            <a:pPr lvl="1"/>
            <a:r>
              <a:rPr lang="da-DK" dirty="0"/>
              <a:t>Samlet og helhedsorienteret tilgang</a:t>
            </a:r>
          </a:p>
          <a:p>
            <a:pPr lvl="1"/>
            <a:r>
              <a:rPr lang="da-DK" dirty="0"/>
              <a:t>Fællesskabet står bag (mange involverede parter)</a:t>
            </a:r>
          </a:p>
          <a:p>
            <a:r>
              <a:rPr lang="da-DK" dirty="0"/>
              <a:t>Findes digitalt og i papir-katalog</a:t>
            </a:r>
          </a:p>
        </p:txBody>
      </p:sp>
      <p:pic>
        <p:nvPicPr>
          <p:cNvPr id="5" name="Billede 4">
            <a:extLst>
              <a:ext uri="{FF2B5EF4-FFF2-40B4-BE49-F238E27FC236}">
                <a16:creationId xmlns:a16="http://schemas.microsoft.com/office/drawing/2014/main" id="{81E86848-FEC1-C73D-1967-AA2E8FEBA0A4}"/>
              </a:ext>
            </a:extLst>
          </p:cNvPr>
          <p:cNvPicPr>
            <a:picLocks noChangeAspect="1"/>
          </p:cNvPicPr>
          <p:nvPr/>
        </p:nvPicPr>
        <p:blipFill>
          <a:blip r:embed="rId2"/>
          <a:stretch>
            <a:fillRect/>
          </a:stretch>
        </p:blipFill>
        <p:spPr>
          <a:xfrm>
            <a:off x="4747727" y="1602000"/>
            <a:ext cx="4163006" cy="4515480"/>
          </a:xfrm>
          <a:prstGeom prst="rect">
            <a:avLst/>
          </a:prstGeom>
        </p:spPr>
      </p:pic>
    </p:spTree>
    <p:extLst>
      <p:ext uri="{BB962C8B-B14F-4D97-AF65-F5344CB8AC3E}">
        <p14:creationId xmlns:p14="http://schemas.microsoft.com/office/powerpoint/2010/main" val="131987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E982A87-F3DE-37A2-EA03-A15A69C7AC23}"/>
              </a:ext>
            </a:extLst>
          </p:cNvPr>
          <p:cNvSpPr>
            <a:spLocks noGrp="1"/>
          </p:cNvSpPr>
          <p:nvPr>
            <p:ph type="body" sz="quarter" idx="12"/>
          </p:nvPr>
        </p:nvSpPr>
        <p:spPr/>
        <p:txBody>
          <a:bodyPr/>
          <a:lstStyle/>
          <a:p>
            <a:r>
              <a:rPr lang="da-DK" dirty="0" err="1"/>
              <a:t>inspiraTIONskatalog</a:t>
            </a:r>
            <a:endParaRPr lang="da-DK" dirty="0"/>
          </a:p>
          <a:p>
            <a:r>
              <a:rPr lang="da-DK" sz="2800" dirty="0">
                <a:solidFill>
                  <a:schemeClr val="accent6">
                    <a:lumMod val="60000"/>
                    <a:lumOff val="40000"/>
                  </a:schemeClr>
                </a:solidFill>
              </a:rPr>
              <a:t>www.havne.Vordingborg.dk</a:t>
            </a:r>
          </a:p>
        </p:txBody>
      </p:sp>
      <p:pic>
        <p:nvPicPr>
          <p:cNvPr id="5" name="Billede 4">
            <a:extLst>
              <a:ext uri="{FF2B5EF4-FFF2-40B4-BE49-F238E27FC236}">
                <a16:creationId xmlns:a16="http://schemas.microsoft.com/office/drawing/2014/main" id="{5D58A1ED-B599-1E4C-9868-89A8BDD12A56}"/>
              </a:ext>
            </a:extLst>
          </p:cNvPr>
          <p:cNvPicPr>
            <a:picLocks noChangeAspect="1"/>
          </p:cNvPicPr>
          <p:nvPr/>
        </p:nvPicPr>
        <p:blipFill>
          <a:blip r:embed="rId2"/>
          <a:stretch>
            <a:fillRect/>
          </a:stretch>
        </p:blipFill>
        <p:spPr>
          <a:xfrm>
            <a:off x="0" y="1933868"/>
            <a:ext cx="9144000" cy="4591476"/>
          </a:xfrm>
          <a:prstGeom prst="rect">
            <a:avLst/>
          </a:prstGeom>
        </p:spPr>
      </p:pic>
      <p:sp>
        <p:nvSpPr>
          <p:cNvPr id="6" name="Ellipse 5">
            <a:extLst>
              <a:ext uri="{FF2B5EF4-FFF2-40B4-BE49-F238E27FC236}">
                <a16:creationId xmlns:a16="http://schemas.microsoft.com/office/drawing/2014/main" id="{A0E1FB90-95E9-6346-38E0-AED8828B9789}"/>
              </a:ext>
            </a:extLst>
          </p:cNvPr>
          <p:cNvSpPr/>
          <p:nvPr/>
        </p:nvSpPr>
        <p:spPr>
          <a:xfrm>
            <a:off x="-108520" y="5517232"/>
            <a:ext cx="2016224" cy="6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Tree>
    <p:extLst>
      <p:ext uri="{BB962C8B-B14F-4D97-AF65-F5344CB8AC3E}">
        <p14:creationId xmlns:p14="http://schemas.microsoft.com/office/powerpoint/2010/main" val="261024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12ADC99-1274-0F96-9085-BC9134D87AAE}"/>
              </a:ext>
            </a:extLst>
          </p:cNvPr>
          <p:cNvSpPr>
            <a:spLocks noGrp="1"/>
          </p:cNvSpPr>
          <p:nvPr>
            <p:ph type="body" sz="quarter" idx="11"/>
          </p:nvPr>
        </p:nvSpPr>
        <p:spPr/>
        <p:txBody>
          <a:bodyPr/>
          <a:lstStyle/>
          <a:p>
            <a:r>
              <a:rPr lang="da-DK" sz="1600" b="1" dirty="0"/>
              <a:t>Havnerådets Årsmøde 2025</a:t>
            </a:r>
          </a:p>
        </p:txBody>
      </p:sp>
      <p:sp>
        <p:nvSpPr>
          <p:cNvPr id="3" name="Pladsholder til tekst 2">
            <a:extLst>
              <a:ext uri="{FF2B5EF4-FFF2-40B4-BE49-F238E27FC236}">
                <a16:creationId xmlns:a16="http://schemas.microsoft.com/office/drawing/2014/main" id="{3D84607E-4299-4335-9268-0A474F636640}"/>
              </a:ext>
            </a:extLst>
          </p:cNvPr>
          <p:cNvSpPr>
            <a:spLocks noGrp="1"/>
          </p:cNvSpPr>
          <p:nvPr>
            <p:ph type="body" sz="quarter" idx="14"/>
          </p:nvPr>
        </p:nvSpPr>
        <p:spPr/>
        <p:txBody>
          <a:bodyPr/>
          <a:lstStyle/>
          <a:p>
            <a:r>
              <a:rPr lang="da-DK" dirty="0"/>
              <a:t>Foredragsholder: Lonni Klausen og Søren  Sørensen, Center for Kultur, Fritid og Udvikling</a:t>
            </a:r>
          </a:p>
        </p:txBody>
      </p:sp>
      <p:sp>
        <p:nvSpPr>
          <p:cNvPr id="4" name="Pladsholder til tekst 3">
            <a:extLst>
              <a:ext uri="{FF2B5EF4-FFF2-40B4-BE49-F238E27FC236}">
                <a16:creationId xmlns:a16="http://schemas.microsoft.com/office/drawing/2014/main" id="{586C6F07-6274-B5A5-2ACB-8E1A91230EE3}"/>
              </a:ext>
            </a:extLst>
          </p:cNvPr>
          <p:cNvSpPr>
            <a:spLocks noGrp="1"/>
          </p:cNvSpPr>
          <p:nvPr>
            <p:ph type="body" sz="quarter" idx="16"/>
          </p:nvPr>
        </p:nvSpPr>
        <p:spPr/>
        <p:txBody>
          <a:bodyPr/>
          <a:lstStyle/>
          <a:p>
            <a:r>
              <a:rPr lang="da-DK"/>
              <a:t>Kommunens puljer og fundraising</a:t>
            </a:r>
          </a:p>
        </p:txBody>
      </p:sp>
      <p:sp>
        <p:nvSpPr>
          <p:cNvPr id="5" name="Pladsholder til tekst 4">
            <a:extLst>
              <a:ext uri="{FF2B5EF4-FFF2-40B4-BE49-F238E27FC236}">
                <a16:creationId xmlns:a16="http://schemas.microsoft.com/office/drawing/2014/main" id="{C18D8C52-8224-5BBB-27B1-D0581C910059}"/>
              </a:ext>
            </a:extLst>
          </p:cNvPr>
          <p:cNvSpPr>
            <a:spLocks noGrp="1"/>
          </p:cNvSpPr>
          <p:nvPr>
            <p:ph type="body" sz="quarter" idx="17"/>
          </p:nvPr>
        </p:nvSpPr>
        <p:spPr/>
        <p:txBody>
          <a:bodyPr/>
          <a:lstStyle/>
          <a:p>
            <a:r>
              <a:rPr lang="da-DK"/>
              <a:t>06. NOVEMBER 2025</a:t>
            </a:r>
          </a:p>
        </p:txBody>
      </p:sp>
    </p:spTree>
    <p:extLst>
      <p:ext uri="{BB962C8B-B14F-4D97-AF65-F5344CB8AC3E}">
        <p14:creationId xmlns:p14="http://schemas.microsoft.com/office/powerpoint/2010/main" val="221787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6163B17F-067F-DC40-3187-D4FD3782AA4F}"/>
              </a:ext>
            </a:extLst>
          </p:cNvPr>
          <p:cNvPicPr>
            <a:picLocks noGrp="1" noChangeAspect="1"/>
          </p:cNvPicPr>
          <p:nvPr>
            <p:ph type="pic" sz="quarter" idx="15"/>
          </p:nvPr>
        </p:nvPicPr>
        <p:blipFill>
          <a:blip r:embed="rId2"/>
          <a:srcRect l="28862" r="28862"/>
          <a:stretch>
            <a:fillRect/>
          </a:stretch>
        </p:blipFill>
        <p:spPr>
          <a:xfrm>
            <a:off x="2250000" y="1916832"/>
            <a:ext cx="4644000" cy="4644000"/>
          </a:xfrm>
          <a:prstGeom prst="rect">
            <a:avLst/>
          </a:prstGeom>
        </p:spPr>
      </p:pic>
      <p:sp>
        <p:nvSpPr>
          <p:cNvPr id="4" name="Pladsholder til tekst 3">
            <a:extLst>
              <a:ext uri="{FF2B5EF4-FFF2-40B4-BE49-F238E27FC236}">
                <a16:creationId xmlns:a16="http://schemas.microsoft.com/office/drawing/2014/main" id="{5622893A-4EDC-5420-0007-C63B49A18346}"/>
              </a:ext>
            </a:extLst>
          </p:cNvPr>
          <p:cNvSpPr>
            <a:spLocks noGrp="1"/>
          </p:cNvSpPr>
          <p:nvPr>
            <p:ph type="body" sz="quarter" idx="12"/>
          </p:nvPr>
        </p:nvSpPr>
        <p:spPr>
          <a:xfrm>
            <a:off x="1043609" y="908720"/>
            <a:ext cx="7128792" cy="648072"/>
          </a:xfrm>
        </p:spPr>
        <p:txBody>
          <a:bodyPr/>
          <a:lstStyle/>
          <a:p>
            <a:r>
              <a:rPr lang="da-DK" dirty="0"/>
              <a:t>Kommunens Puljer</a:t>
            </a:r>
          </a:p>
        </p:txBody>
      </p:sp>
    </p:spTree>
    <p:extLst>
      <p:ext uri="{BB962C8B-B14F-4D97-AF65-F5344CB8AC3E}">
        <p14:creationId xmlns:p14="http://schemas.microsoft.com/office/powerpoint/2010/main" val="271369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8F8187F-AEA9-DE0B-E881-0AA31EF7BB64}"/>
              </a:ext>
            </a:extLst>
          </p:cNvPr>
          <p:cNvSpPr>
            <a:spLocks noGrp="1"/>
          </p:cNvSpPr>
          <p:nvPr>
            <p:ph type="body" sz="quarter" idx="16"/>
          </p:nvPr>
        </p:nvSpPr>
        <p:spPr>
          <a:xfrm>
            <a:off x="702000" y="1772816"/>
            <a:ext cx="7182368" cy="4131256"/>
          </a:xfrm>
        </p:spPr>
        <p:txBody>
          <a:bodyPr/>
          <a:lstStyle/>
          <a:p>
            <a:r>
              <a:rPr lang="da-DK" dirty="0"/>
              <a:t>Økonomi ??</a:t>
            </a:r>
          </a:p>
          <a:p>
            <a:r>
              <a:rPr lang="da-DK" dirty="0"/>
              <a:t>Ansøgningerne behandles løbende hen over året</a:t>
            </a:r>
          </a:p>
          <a:p>
            <a:r>
              <a:rPr lang="da-DK" dirty="0"/>
              <a:t>Behandles i Økonomiudvalget</a:t>
            </a:r>
          </a:p>
          <a:p>
            <a:r>
              <a:rPr lang="da-DK" dirty="0"/>
              <a:t>50% medfinansiering</a:t>
            </a:r>
          </a:p>
          <a:p>
            <a:r>
              <a:rPr lang="da-DK" dirty="0"/>
              <a:t>Foreninger, organisationer, virksomheder (jf. regler om statsstøtte) og sammenslutninger i Vordingborg Kommune</a:t>
            </a:r>
          </a:p>
          <a:p>
            <a:r>
              <a:rPr lang="da-DK" dirty="0"/>
              <a:t>Større udviklingsprojekter og indsatser indenfor f.eks. bosætning, byudvikling, natur, biosfære, erhverv og turisme</a:t>
            </a:r>
          </a:p>
          <a:p>
            <a:pPr marL="0" indent="0">
              <a:buNone/>
            </a:pPr>
            <a:endParaRPr lang="da-DK" dirty="0"/>
          </a:p>
        </p:txBody>
      </p:sp>
      <p:sp>
        <p:nvSpPr>
          <p:cNvPr id="4" name="Pladsholder til tekst 3">
            <a:extLst>
              <a:ext uri="{FF2B5EF4-FFF2-40B4-BE49-F238E27FC236}">
                <a16:creationId xmlns:a16="http://schemas.microsoft.com/office/drawing/2014/main" id="{C94B7D5D-FB76-10BE-4785-7070E238940D}"/>
              </a:ext>
            </a:extLst>
          </p:cNvPr>
          <p:cNvSpPr>
            <a:spLocks noGrp="1"/>
          </p:cNvSpPr>
          <p:nvPr>
            <p:ph type="body" sz="quarter" idx="12"/>
          </p:nvPr>
        </p:nvSpPr>
        <p:spPr/>
        <p:txBody>
          <a:bodyPr/>
          <a:lstStyle/>
          <a:p>
            <a:r>
              <a:rPr lang="da-DK" dirty="0"/>
              <a:t>Strategisk Udviklingspulje</a:t>
            </a:r>
          </a:p>
        </p:txBody>
      </p:sp>
    </p:spTree>
    <p:extLst>
      <p:ext uri="{BB962C8B-B14F-4D97-AF65-F5344CB8AC3E}">
        <p14:creationId xmlns:p14="http://schemas.microsoft.com/office/powerpoint/2010/main" val="235078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D517B6B4-7D3C-5560-F0A9-BAE63950CCD1}"/>
              </a:ext>
            </a:extLst>
          </p:cNvPr>
          <p:cNvSpPr>
            <a:spLocks noGrp="1"/>
          </p:cNvSpPr>
          <p:nvPr>
            <p:ph type="body" sz="quarter" idx="16"/>
          </p:nvPr>
        </p:nvSpPr>
        <p:spPr>
          <a:xfrm>
            <a:off x="702000" y="1602000"/>
            <a:ext cx="8046464" cy="4644000"/>
          </a:xfrm>
        </p:spPr>
        <p:txBody>
          <a:bodyPr/>
          <a:lstStyle/>
          <a:p>
            <a:r>
              <a:rPr lang="da-DK" sz="2000" dirty="0"/>
              <a:t>Check ind, forplejning og netværk</a:t>
            </a:r>
          </a:p>
          <a:p>
            <a:r>
              <a:rPr lang="da-DK" sz="2000" dirty="0"/>
              <a:t>Velkomst / </a:t>
            </a:r>
            <a:r>
              <a:rPr lang="da-DK" sz="1600" dirty="0"/>
              <a:t>Anders J. Andersen og Ronni Lykkehus</a:t>
            </a:r>
            <a:endParaRPr lang="da-DK" sz="2000" dirty="0"/>
          </a:p>
          <a:p>
            <a:r>
              <a:rPr lang="da-DK" sz="2000" dirty="0"/>
              <a:t>Status for sæson, projekter og inspirationskatalog / </a:t>
            </a:r>
            <a:r>
              <a:rPr lang="da-DK" sz="1600" dirty="0"/>
              <a:t>Havneteamet</a:t>
            </a:r>
          </a:p>
          <a:p>
            <a:r>
              <a:rPr lang="da-DK" sz="2000" dirty="0"/>
              <a:t>Inspiration til, ansøgning af midler til arrangementer / </a:t>
            </a:r>
            <a:r>
              <a:rPr lang="da-DK" sz="1600" dirty="0"/>
              <a:t>Lonni Klausen</a:t>
            </a:r>
          </a:p>
          <a:p>
            <a:r>
              <a:rPr lang="da-DK" sz="2000" dirty="0"/>
              <a:t>Fundraising - tips og tricks / </a:t>
            </a:r>
            <a:r>
              <a:rPr lang="da-DK" sz="1600" dirty="0"/>
              <a:t>Søren Per Sørensen</a:t>
            </a:r>
          </a:p>
          <a:p>
            <a:r>
              <a:rPr lang="da-DK" sz="2000" dirty="0"/>
              <a:t>Hvordan er det lykkedes at fonde et nyt klubhus / </a:t>
            </a:r>
            <a:r>
              <a:rPr lang="da-DK" sz="1600" dirty="0"/>
              <a:t>Sejlklubben Snekken</a:t>
            </a:r>
          </a:p>
          <a:p>
            <a:r>
              <a:rPr lang="da-DK" sz="2000" dirty="0"/>
              <a:t>Det gode samarbejde på tværs af foreninger / </a:t>
            </a:r>
            <a:r>
              <a:rPr lang="da-DK" sz="1600" dirty="0"/>
              <a:t>Sejlklubben Snekken</a:t>
            </a:r>
          </a:p>
          <a:p>
            <a:endParaRPr lang="da-DK" sz="2000" dirty="0"/>
          </a:p>
        </p:txBody>
      </p:sp>
      <p:sp>
        <p:nvSpPr>
          <p:cNvPr id="4" name="Pladsholder til tekst 3">
            <a:extLst>
              <a:ext uri="{FF2B5EF4-FFF2-40B4-BE49-F238E27FC236}">
                <a16:creationId xmlns:a16="http://schemas.microsoft.com/office/drawing/2014/main" id="{1A57E636-1560-AD2A-5CBC-35F05C8AB3AF}"/>
              </a:ext>
            </a:extLst>
          </p:cNvPr>
          <p:cNvSpPr>
            <a:spLocks noGrp="1"/>
          </p:cNvSpPr>
          <p:nvPr>
            <p:ph type="body" sz="quarter" idx="12"/>
          </p:nvPr>
        </p:nvSpPr>
        <p:spPr/>
        <p:txBody>
          <a:bodyPr/>
          <a:lstStyle/>
          <a:p>
            <a:r>
              <a:rPr lang="da-DK" dirty="0"/>
              <a:t>Program</a:t>
            </a:r>
          </a:p>
        </p:txBody>
      </p:sp>
    </p:spTree>
    <p:extLst>
      <p:ext uri="{BB962C8B-B14F-4D97-AF65-F5344CB8AC3E}">
        <p14:creationId xmlns:p14="http://schemas.microsoft.com/office/powerpoint/2010/main" val="3076674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259CE82-1D04-7526-364E-2EEAD11EBCB7}"/>
              </a:ext>
            </a:extLst>
          </p:cNvPr>
          <p:cNvSpPr>
            <a:spLocks noGrp="1"/>
          </p:cNvSpPr>
          <p:nvPr>
            <p:ph type="body" sz="quarter" idx="16"/>
          </p:nvPr>
        </p:nvSpPr>
        <p:spPr>
          <a:xfrm>
            <a:off x="702000" y="1602000"/>
            <a:ext cx="7398392" cy="3987240"/>
          </a:xfrm>
        </p:spPr>
        <p:txBody>
          <a:bodyPr/>
          <a:lstStyle/>
          <a:p>
            <a:r>
              <a:rPr lang="da-DK" dirty="0"/>
              <a:t>2.700.000 kr.</a:t>
            </a:r>
          </a:p>
          <a:p>
            <a:r>
              <a:rPr lang="da-DK" dirty="0"/>
              <a:t>3 årlige ansøgningsfrister</a:t>
            </a:r>
          </a:p>
          <a:p>
            <a:r>
              <a:rPr lang="da-DK" dirty="0"/>
              <a:t>Op til 30.000 kr. – behandles administrativt</a:t>
            </a:r>
          </a:p>
          <a:p>
            <a:r>
              <a:rPr lang="da-DK" dirty="0"/>
              <a:t>Over 30.000 kr. – behandles politisk</a:t>
            </a:r>
          </a:p>
          <a:p>
            <a:r>
              <a:rPr lang="da-DK" dirty="0"/>
              <a:t>50% </a:t>
            </a:r>
            <a:r>
              <a:rPr lang="da-DK" dirty="0" err="1"/>
              <a:t>medfinanciering</a:t>
            </a:r>
            <a:endParaRPr lang="da-DK" dirty="0"/>
          </a:p>
          <a:p>
            <a:r>
              <a:rPr lang="da-DK" dirty="0"/>
              <a:t>Foreninger, organisationer og sammenslutninger</a:t>
            </a:r>
          </a:p>
          <a:p>
            <a:r>
              <a:rPr lang="da-DK" dirty="0"/>
              <a:t>Større arrangementer og projekter indenfor kultur, idræt og bosætning – gerne i samarbejde med frivillige og foreninger. Tilsigtes at have en synlig markedsføringseffekt udenfor kommunens grænse</a:t>
            </a:r>
          </a:p>
        </p:txBody>
      </p:sp>
      <p:sp>
        <p:nvSpPr>
          <p:cNvPr id="4" name="Pladsholder til tekst 3">
            <a:extLst>
              <a:ext uri="{FF2B5EF4-FFF2-40B4-BE49-F238E27FC236}">
                <a16:creationId xmlns:a16="http://schemas.microsoft.com/office/drawing/2014/main" id="{BEE78A4B-2C31-4508-5856-EE5F681AC939}"/>
              </a:ext>
            </a:extLst>
          </p:cNvPr>
          <p:cNvSpPr>
            <a:spLocks noGrp="1"/>
          </p:cNvSpPr>
          <p:nvPr>
            <p:ph type="body" sz="quarter" idx="12"/>
          </p:nvPr>
        </p:nvSpPr>
        <p:spPr>
          <a:xfrm>
            <a:off x="620712" y="836712"/>
            <a:ext cx="7902575" cy="656768"/>
          </a:xfrm>
        </p:spPr>
        <p:txBody>
          <a:bodyPr/>
          <a:lstStyle/>
          <a:p>
            <a:r>
              <a:rPr lang="da-DK" dirty="0"/>
              <a:t>Kultur- og Eventpuljen</a:t>
            </a:r>
          </a:p>
        </p:txBody>
      </p:sp>
    </p:spTree>
    <p:extLst>
      <p:ext uri="{BB962C8B-B14F-4D97-AF65-F5344CB8AC3E}">
        <p14:creationId xmlns:p14="http://schemas.microsoft.com/office/powerpoint/2010/main" val="324605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D0BC3340-908A-D4EF-4867-B1987F65554F}"/>
              </a:ext>
            </a:extLst>
          </p:cNvPr>
          <p:cNvSpPr>
            <a:spLocks noGrp="1"/>
          </p:cNvSpPr>
          <p:nvPr>
            <p:ph type="body" sz="quarter" idx="16"/>
          </p:nvPr>
        </p:nvSpPr>
        <p:spPr>
          <a:xfrm>
            <a:off x="702000" y="1602000"/>
            <a:ext cx="7470400" cy="3987240"/>
          </a:xfrm>
        </p:spPr>
        <p:txBody>
          <a:bodyPr/>
          <a:lstStyle/>
          <a:p>
            <a:r>
              <a:rPr lang="da-DK" dirty="0"/>
              <a:t>2.150.000 kr.</a:t>
            </a:r>
          </a:p>
          <a:p>
            <a:r>
              <a:rPr lang="da-DK" dirty="0"/>
              <a:t>Ansøgningerne behandles løbende hen over året – der kan søges op til 60.000 kr.</a:t>
            </a:r>
          </a:p>
          <a:p>
            <a:r>
              <a:rPr lang="da-DK" dirty="0"/>
              <a:t>Op til 30.000 kr. – behandles administrativt</a:t>
            </a:r>
          </a:p>
          <a:p>
            <a:r>
              <a:rPr lang="da-DK" dirty="0"/>
              <a:t>Over 30.000 kr. – behandles politisk</a:t>
            </a:r>
          </a:p>
          <a:p>
            <a:r>
              <a:rPr lang="da-DK" dirty="0"/>
              <a:t>Foreninger, organisationer og sammenslutninger</a:t>
            </a:r>
          </a:p>
          <a:p>
            <a:r>
              <a:rPr lang="da-DK" dirty="0"/>
              <a:t>Udvikle, inspirere og understøtte initiativer indenfor kultur-, idræts- og fritidsliv. Aktiviteter, der har til formål at styrke lokaludvikling, fællesskabet, frivillighed og inddragelse af lokalområdet.</a:t>
            </a:r>
          </a:p>
        </p:txBody>
      </p:sp>
      <p:sp>
        <p:nvSpPr>
          <p:cNvPr id="4" name="Pladsholder til tekst 3">
            <a:extLst>
              <a:ext uri="{FF2B5EF4-FFF2-40B4-BE49-F238E27FC236}">
                <a16:creationId xmlns:a16="http://schemas.microsoft.com/office/drawing/2014/main" id="{550C919D-FE70-9732-DD0C-E4A61D752CD6}"/>
              </a:ext>
            </a:extLst>
          </p:cNvPr>
          <p:cNvSpPr>
            <a:spLocks noGrp="1"/>
          </p:cNvSpPr>
          <p:nvPr>
            <p:ph type="body" sz="quarter" idx="12"/>
          </p:nvPr>
        </p:nvSpPr>
        <p:spPr>
          <a:xfrm>
            <a:off x="702000" y="684000"/>
            <a:ext cx="7902575" cy="512752"/>
          </a:xfrm>
        </p:spPr>
        <p:txBody>
          <a:bodyPr/>
          <a:lstStyle/>
          <a:p>
            <a:r>
              <a:rPr lang="da-DK" dirty="0"/>
              <a:t>Aktivitetspuljen</a:t>
            </a:r>
          </a:p>
        </p:txBody>
      </p:sp>
    </p:spTree>
    <p:extLst>
      <p:ext uri="{BB962C8B-B14F-4D97-AF65-F5344CB8AC3E}">
        <p14:creationId xmlns:p14="http://schemas.microsoft.com/office/powerpoint/2010/main" val="1916980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E1D4064B-7FC6-11DC-083C-6CEB9C805CC4}"/>
              </a:ext>
            </a:extLst>
          </p:cNvPr>
          <p:cNvSpPr>
            <a:spLocks noGrp="1"/>
          </p:cNvSpPr>
          <p:nvPr>
            <p:ph type="body" sz="quarter" idx="16"/>
          </p:nvPr>
        </p:nvSpPr>
        <p:spPr>
          <a:xfrm>
            <a:off x="611560" y="2348880"/>
            <a:ext cx="7740000" cy="2907120"/>
          </a:xfrm>
        </p:spPr>
        <p:txBody>
          <a:bodyPr/>
          <a:lstStyle/>
          <a:p>
            <a:r>
              <a:rPr lang="da-DK" dirty="0"/>
              <a:t>Åben skole</a:t>
            </a:r>
          </a:p>
          <a:p>
            <a:r>
              <a:rPr lang="da-DK" dirty="0"/>
              <a:t>Foreninger og kulturinstitutioner i samarbejde med skoler og daginstitutioner</a:t>
            </a:r>
          </a:p>
          <a:p>
            <a:r>
              <a:rPr lang="da-DK" dirty="0"/>
              <a:t>6.000 kr. pr. forløb</a:t>
            </a:r>
          </a:p>
          <a:p>
            <a:r>
              <a:rPr lang="da-DK" dirty="0"/>
              <a:t>Løn og materialer</a:t>
            </a:r>
          </a:p>
          <a:p>
            <a:r>
              <a:rPr lang="da-DK" dirty="0"/>
              <a:t>50% af transporten til og fra aktiviteten</a:t>
            </a:r>
          </a:p>
          <a:p>
            <a:endParaRPr lang="da-DK" dirty="0"/>
          </a:p>
        </p:txBody>
      </p:sp>
      <p:sp>
        <p:nvSpPr>
          <p:cNvPr id="4" name="Pladsholder til tekst 3">
            <a:extLst>
              <a:ext uri="{FF2B5EF4-FFF2-40B4-BE49-F238E27FC236}">
                <a16:creationId xmlns:a16="http://schemas.microsoft.com/office/drawing/2014/main" id="{FC772C50-D21D-CAFA-26F9-DCFE179D78E5}"/>
              </a:ext>
            </a:extLst>
          </p:cNvPr>
          <p:cNvSpPr>
            <a:spLocks noGrp="1"/>
          </p:cNvSpPr>
          <p:nvPr>
            <p:ph type="body" sz="quarter" idx="12"/>
          </p:nvPr>
        </p:nvSpPr>
        <p:spPr>
          <a:xfrm>
            <a:off x="755576" y="980728"/>
            <a:ext cx="7902575" cy="980784"/>
          </a:xfrm>
        </p:spPr>
        <p:txBody>
          <a:bodyPr/>
          <a:lstStyle/>
          <a:p>
            <a:r>
              <a:rPr lang="da-DK" dirty="0"/>
              <a:t>Aktivitetspuljen fortsat</a:t>
            </a:r>
          </a:p>
        </p:txBody>
      </p:sp>
    </p:spTree>
    <p:extLst>
      <p:ext uri="{BB962C8B-B14F-4D97-AF65-F5344CB8AC3E}">
        <p14:creationId xmlns:p14="http://schemas.microsoft.com/office/powerpoint/2010/main" val="101463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13CCE4BC-D638-C780-0F48-C651BA827BF2}"/>
              </a:ext>
            </a:extLst>
          </p:cNvPr>
          <p:cNvSpPr>
            <a:spLocks noGrp="1"/>
          </p:cNvSpPr>
          <p:nvPr>
            <p:ph type="body" sz="quarter" idx="16"/>
          </p:nvPr>
        </p:nvSpPr>
        <p:spPr>
          <a:xfrm>
            <a:off x="702000" y="1602000"/>
            <a:ext cx="7740000" cy="4203264"/>
          </a:xfrm>
        </p:spPr>
        <p:txBody>
          <a:bodyPr/>
          <a:lstStyle/>
          <a:p>
            <a:r>
              <a:rPr lang="da-DK" dirty="0"/>
              <a:t>252.000 kr.</a:t>
            </a:r>
          </a:p>
          <a:p>
            <a:r>
              <a:rPr lang="da-DK" dirty="0"/>
              <a:t>Ansøgningerne behandles løbende hen over året</a:t>
            </a:r>
          </a:p>
          <a:p>
            <a:r>
              <a:rPr lang="da-DK" dirty="0"/>
              <a:t>Op til 50.000 kr. behandles administrativt</a:t>
            </a:r>
          </a:p>
          <a:p>
            <a:r>
              <a:rPr lang="da-DK" dirty="0"/>
              <a:t>Over 50.000 kr. behandles politisk</a:t>
            </a:r>
          </a:p>
          <a:p>
            <a:r>
              <a:rPr lang="da-DK" dirty="0"/>
              <a:t>Højst 50% i støtte til den samlede forbedring/indkøb</a:t>
            </a:r>
          </a:p>
          <a:p>
            <a:r>
              <a:rPr lang="da-DK" dirty="0"/>
              <a:t>Foreninger og klubber</a:t>
            </a:r>
          </a:p>
          <a:p>
            <a:r>
              <a:rPr lang="da-DK" dirty="0"/>
              <a:t>Støtte til materialer og renovering/forbedring af foreningernes egne lokaler. Renovering af udendørs lysanlæg (fodboldbaner)</a:t>
            </a:r>
          </a:p>
          <a:p>
            <a:pPr marL="0" indent="0">
              <a:buNone/>
            </a:pPr>
            <a:endParaRPr lang="da-DK" dirty="0"/>
          </a:p>
        </p:txBody>
      </p:sp>
      <p:sp>
        <p:nvSpPr>
          <p:cNvPr id="4" name="Pladsholder til tekst 3">
            <a:extLst>
              <a:ext uri="{FF2B5EF4-FFF2-40B4-BE49-F238E27FC236}">
                <a16:creationId xmlns:a16="http://schemas.microsoft.com/office/drawing/2014/main" id="{8DFBFD60-AEFB-881D-CFD0-35C5A2F53205}"/>
              </a:ext>
            </a:extLst>
          </p:cNvPr>
          <p:cNvSpPr>
            <a:spLocks noGrp="1"/>
          </p:cNvSpPr>
          <p:nvPr>
            <p:ph type="body" sz="quarter" idx="12"/>
          </p:nvPr>
        </p:nvSpPr>
        <p:spPr/>
        <p:txBody>
          <a:bodyPr/>
          <a:lstStyle/>
          <a:p>
            <a:r>
              <a:rPr lang="da-DK" dirty="0"/>
              <a:t>Facilitetspuljen</a:t>
            </a:r>
          </a:p>
        </p:txBody>
      </p:sp>
    </p:spTree>
    <p:extLst>
      <p:ext uri="{BB962C8B-B14F-4D97-AF65-F5344CB8AC3E}">
        <p14:creationId xmlns:p14="http://schemas.microsoft.com/office/powerpoint/2010/main" val="427623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861B326-E411-08A2-E1EC-8EE37C7B48E3}"/>
              </a:ext>
            </a:extLst>
          </p:cNvPr>
          <p:cNvSpPr>
            <a:spLocks noGrp="1"/>
          </p:cNvSpPr>
          <p:nvPr>
            <p:ph type="body" sz="quarter" idx="16"/>
          </p:nvPr>
        </p:nvSpPr>
        <p:spPr>
          <a:xfrm>
            <a:off x="702000" y="1602000"/>
            <a:ext cx="7740000" cy="4644000"/>
          </a:xfrm>
        </p:spPr>
        <p:txBody>
          <a:bodyPr/>
          <a:lstStyle/>
          <a:p>
            <a:r>
              <a:rPr lang="da-DK" dirty="0"/>
              <a:t>235.000 kr.</a:t>
            </a:r>
          </a:p>
          <a:p>
            <a:r>
              <a:rPr lang="da-DK" dirty="0"/>
              <a:t>Ansøgningerne behandles løbende hen over året af Råd for Frivillighed og Folkeoplysning</a:t>
            </a:r>
          </a:p>
          <a:p>
            <a:r>
              <a:rPr lang="da-DK" dirty="0"/>
              <a:t>Under 20.000 kr. behandles administrativt</a:t>
            </a:r>
          </a:p>
          <a:p>
            <a:r>
              <a:rPr lang="da-DK" dirty="0"/>
              <a:t>20.000 kr. og derover behandles af Råd for Frivillighed og Folkeoplysning – mødes 4-6 gange årligt</a:t>
            </a:r>
          </a:p>
          <a:p>
            <a:r>
              <a:rPr lang="da-DK" dirty="0"/>
              <a:t>Foreninger, organisationer og selvorganiserede grupper</a:t>
            </a:r>
          </a:p>
          <a:p>
            <a:r>
              <a:rPr lang="da-DK" dirty="0"/>
              <a:t>Rådet kan selv anvende midler fra puljen til aktiviteter og projekter</a:t>
            </a:r>
          </a:p>
          <a:p>
            <a:r>
              <a:rPr lang="da-DK" dirty="0"/>
              <a:t>Tilskud til kurser for ledere, trænere og instruktører i foreningerne</a:t>
            </a:r>
          </a:p>
          <a:p>
            <a:pPr marL="0" indent="0">
              <a:buNone/>
            </a:pPr>
            <a:endParaRPr lang="da-DK" dirty="0"/>
          </a:p>
        </p:txBody>
      </p:sp>
      <p:sp>
        <p:nvSpPr>
          <p:cNvPr id="4" name="Pladsholder til tekst 3">
            <a:extLst>
              <a:ext uri="{FF2B5EF4-FFF2-40B4-BE49-F238E27FC236}">
                <a16:creationId xmlns:a16="http://schemas.microsoft.com/office/drawing/2014/main" id="{F3A8657C-59D6-66C1-775A-93F6355ABB88}"/>
              </a:ext>
            </a:extLst>
          </p:cNvPr>
          <p:cNvSpPr>
            <a:spLocks noGrp="1"/>
          </p:cNvSpPr>
          <p:nvPr>
            <p:ph type="body" sz="quarter" idx="12"/>
          </p:nvPr>
        </p:nvSpPr>
        <p:spPr/>
        <p:txBody>
          <a:bodyPr/>
          <a:lstStyle/>
          <a:p>
            <a:r>
              <a:rPr lang="da-DK" dirty="0"/>
              <a:t>Puljen for Frivillighed</a:t>
            </a:r>
          </a:p>
        </p:txBody>
      </p:sp>
    </p:spTree>
    <p:extLst>
      <p:ext uri="{BB962C8B-B14F-4D97-AF65-F5344CB8AC3E}">
        <p14:creationId xmlns:p14="http://schemas.microsoft.com/office/powerpoint/2010/main" val="310250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0A196E04-E499-9CC4-2911-4C61FCF1447C}"/>
              </a:ext>
            </a:extLst>
          </p:cNvPr>
          <p:cNvSpPr>
            <a:spLocks noGrp="1"/>
          </p:cNvSpPr>
          <p:nvPr>
            <p:ph type="body" sz="quarter" idx="16"/>
          </p:nvPr>
        </p:nvSpPr>
        <p:spPr>
          <a:xfrm>
            <a:off x="702000" y="1602000"/>
            <a:ext cx="7740000" cy="3051136"/>
          </a:xfrm>
        </p:spPr>
        <p:txBody>
          <a:bodyPr/>
          <a:lstStyle/>
          <a:p>
            <a:r>
              <a:rPr lang="da-DK" dirty="0"/>
              <a:t>Kontakte Kultur, Fritid – og Udvikling for hjælp og vejledning</a:t>
            </a:r>
          </a:p>
          <a:p>
            <a:r>
              <a:rPr lang="da-DK" dirty="0"/>
              <a:t>5536 2002 kl. 9.00-12.00 man-</a:t>
            </a:r>
            <a:r>
              <a:rPr lang="da-DK" dirty="0" err="1"/>
              <a:t>fre</a:t>
            </a:r>
            <a:r>
              <a:rPr lang="da-DK" dirty="0"/>
              <a:t> eller mail; kulturogfritid@vordingborg.dk</a:t>
            </a:r>
          </a:p>
          <a:p>
            <a:r>
              <a:rPr lang="da-DK" dirty="0"/>
              <a:t>Foreningsmøder/workshops om puljer og fundraising forår/sommer 2025 og igen vinter/forår 2026</a:t>
            </a:r>
          </a:p>
          <a:p>
            <a:pPr marL="0" indent="0">
              <a:buNone/>
            </a:pPr>
            <a:endParaRPr lang="da-DK" dirty="0"/>
          </a:p>
        </p:txBody>
      </p:sp>
      <p:sp>
        <p:nvSpPr>
          <p:cNvPr id="4" name="Pladsholder til tekst 3">
            <a:extLst>
              <a:ext uri="{FF2B5EF4-FFF2-40B4-BE49-F238E27FC236}">
                <a16:creationId xmlns:a16="http://schemas.microsoft.com/office/drawing/2014/main" id="{8345E468-0809-DAA1-027C-7B2F76E3B91A}"/>
              </a:ext>
            </a:extLst>
          </p:cNvPr>
          <p:cNvSpPr>
            <a:spLocks noGrp="1"/>
          </p:cNvSpPr>
          <p:nvPr>
            <p:ph type="body" sz="quarter" idx="12"/>
          </p:nvPr>
        </p:nvSpPr>
        <p:spPr/>
        <p:txBody>
          <a:bodyPr/>
          <a:lstStyle/>
          <a:p>
            <a:r>
              <a:rPr lang="da-DK" dirty="0"/>
              <a:t>Puljer fortsat</a:t>
            </a:r>
          </a:p>
        </p:txBody>
      </p:sp>
    </p:spTree>
    <p:extLst>
      <p:ext uri="{BB962C8B-B14F-4D97-AF65-F5344CB8AC3E}">
        <p14:creationId xmlns:p14="http://schemas.microsoft.com/office/powerpoint/2010/main" val="362874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BBD4069-9284-047E-9984-5EC905B1D57A}"/>
              </a:ext>
            </a:extLst>
          </p:cNvPr>
          <p:cNvSpPr>
            <a:spLocks noGrp="1"/>
          </p:cNvSpPr>
          <p:nvPr>
            <p:ph type="body" sz="quarter" idx="16"/>
          </p:nvPr>
        </p:nvSpPr>
        <p:spPr>
          <a:xfrm>
            <a:off x="467982" y="2060848"/>
            <a:ext cx="7614416" cy="3123144"/>
          </a:xfrm>
        </p:spPr>
        <p:txBody>
          <a:bodyPr/>
          <a:lstStyle/>
          <a:p>
            <a:r>
              <a:rPr lang="da-DK" dirty="0"/>
              <a:t>Hårbølle havns Sejlklub – 28.000 kr. til kajakaktiviteter</a:t>
            </a:r>
          </a:p>
          <a:p>
            <a:r>
              <a:rPr lang="da-DK" dirty="0"/>
              <a:t>Bogø Sejlklub – 5.000 kr. til ”blå uge”</a:t>
            </a:r>
          </a:p>
          <a:p>
            <a:r>
              <a:rPr lang="da-DK" dirty="0"/>
              <a:t>Sejlklubben Møn – 18.000 kr. til ”Havnens dag”</a:t>
            </a:r>
          </a:p>
          <a:p>
            <a:r>
              <a:rPr lang="da-DK" dirty="0"/>
              <a:t>Hårbølle Havne Høker – 60.000 kr. til sommeraktiviteter på havnen</a:t>
            </a:r>
          </a:p>
          <a:p>
            <a:r>
              <a:rPr lang="da-DK" dirty="0"/>
              <a:t>IDA´s Venner – 20.000 kr. til piratskib sejlads</a:t>
            </a:r>
          </a:p>
          <a:p>
            <a:endParaRPr lang="da-DK" dirty="0"/>
          </a:p>
        </p:txBody>
      </p:sp>
      <p:sp>
        <p:nvSpPr>
          <p:cNvPr id="4" name="Pladsholder til tekst 3">
            <a:extLst>
              <a:ext uri="{FF2B5EF4-FFF2-40B4-BE49-F238E27FC236}">
                <a16:creationId xmlns:a16="http://schemas.microsoft.com/office/drawing/2014/main" id="{2F249E74-BD33-5A44-9632-47BE5077910C}"/>
              </a:ext>
            </a:extLst>
          </p:cNvPr>
          <p:cNvSpPr>
            <a:spLocks noGrp="1"/>
          </p:cNvSpPr>
          <p:nvPr>
            <p:ph type="body" sz="quarter" idx="12"/>
          </p:nvPr>
        </p:nvSpPr>
        <p:spPr>
          <a:xfrm>
            <a:off x="467544" y="684000"/>
            <a:ext cx="8137031" cy="980784"/>
          </a:xfrm>
        </p:spPr>
        <p:txBody>
          <a:bodyPr/>
          <a:lstStyle/>
          <a:p>
            <a:r>
              <a:rPr lang="da-DK" dirty="0"/>
              <a:t>Eksempler på bevillinger - Aktivitetspuljen</a:t>
            </a:r>
          </a:p>
        </p:txBody>
      </p:sp>
    </p:spTree>
    <p:extLst>
      <p:ext uri="{BB962C8B-B14F-4D97-AF65-F5344CB8AC3E}">
        <p14:creationId xmlns:p14="http://schemas.microsoft.com/office/powerpoint/2010/main" val="734211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2B3CB416-C7C0-E6B3-13A1-484E8CB81CB6}"/>
              </a:ext>
            </a:extLst>
          </p:cNvPr>
          <p:cNvSpPr>
            <a:spLocks noGrp="1"/>
          </p:cNvSpPr>
          <p:nvPr>
            <p:ph type="body" sz="quarter" idx="16"/>
          </p:nvPr>
        </p:nvSpPr>
        <p:spPr>
          <a:xfrm>
            <a:off x="755576" y="2276872"/>
            <a:ext cx="6966344" cy="3051136"/>
          </a:xfrm>
        </p:spPr>
        <p:txBody>
          <a:bodyPr/>
          <a:lstStyle/>
          <a:p>
            <a:r>
              <a:rPr lang="da-DK" dirty="0"/>
              <a:t>Stege Roklub – 17.000 kr. til 100 års jubilæum</a:t>
            </a:r>
          </a:p>
          <a:p>
            <a:r>
              <a:rPr lang="da-DK" dirty="0"/>
              <a:t>M/S Havblik – 54.000 kr. til sommeraktiviteter på Hårbølle Havn</a:t>
            </a:r>
          </a:p>
          <a:p>
            <a:r>
              <a:rPr lang="da-DK" dirty="0"/>
              <a:t>Sejlklubben Møn – 35.000 kr. til optimistjolle sejlads</a:t>
            </a:r>
          </a:p>
          <a:p>
            <a:r>
              <a:rPr lang="da-DK" dirty="0"/>
              <a:t>Bogø Kulturforening – 40.000 kr. til Havblik Festival</a:t>
            </a:r>
          </a:p>
          <a:p>
            <a:endParaRPr lang="da-DK" dirty="0"/>
          </a:p>
        </p:txBody>
      </p:sp>
      <p:sp>
        <p:nvSpPr>
          <p:cNvPr id="4" name="Pladsholder til tekst 3">
            <a:extLst>
              <a:ext uri="{FF2B5EF4-FFF2-40B4-BE49-F238E27FC236}">
                <a16:creationId xmlns:a16="http://schemas.microsoft.com/office/drawing/2014/main" id="{7F971D48-8455-8E27-09E0-E930C116D63B}"/>
              </a:ext>
            </a:extLst>
          </p:cNvPr>
          <p:cNvSpPr>
            <a:spLocks noGrp="1"/>
          </p:cNvSpPr>
          <p:nvPr>
            <p:ph type="body" sz="quarter" idx="12"/>
          </p:nvPr>
        </p:nvSpPr>
        <p:spPr>
          <a:xfrm>
            <a:off x="539488" y="836712"/>
            <a:ext cx="8065023" cy="980784"/>
          </a:xfrm>
        </p:spPr>
        <p:txBody>
          <a:bodyPr/>
          <a:lstStyle/>
          <a:p>
            <a:r>
              <a:rPr lang="da-DK" dirty="0"/>
              <a:t>Eksempler på bevillinger - Aktivitetspuljen</a:t>
            </a:r>
          </a:p>
        </p:txBody>
      </p:sp>
    </p:spTree>
    <p:extLst>
      <p:ext uri="{BB962C8B-B14F-4D97-AF65-F5344CB8AC3E}">
        <p14:creationId xmlns:p14="http://schemas.microsoft.com/office/powerpoint/2010/main" val="65344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CFB9DDD-94EC-156D-66ED-7DF2ABA9A592}"/>
              </a:ext>
            </a:extLst>
          </p:cNvPr>
          <p:cNvSpPr>
            <a:spLocks noGrp="1"/>
          </p:cNvSpPr>
          <p:nvPr>
            <p:ph type="body" sz="quarter" idx="16"/>
          </p:nvPr>
        </p:nvSpPr>
        <p:spPr>
          <a:xfrm>
            <a:off x="702000" y="2119456"/>
            <a:ext cx="7686424" cy="2619088"/>
          </a:xfrm>
        </p:spPr>
        <p:txBody>
          <a:bodyPr/>
          <a:lstStyle/>
          <a:p>
            <a:r>
              <a:rPr lang="da-DK" dirty="0"/>
              <a:t>Sejlklubben Snekken – 80.000 kr. til renovering af tag på klubhus</a:t>
            </a:r>
          </a:p>
          <a:p>
            <a:r>
              <a:rPr lang="da-DK" dirty="0"/>
              <a:t>Kalvehave Havbadeforening – 22.000 kr. til badebro</a:t>
            </a:r>
          </a:p>
          <a:p>
            <a:r>
              <a:rPr lang="da-DK" dirty="0"/>
              <a:t>Præstø Kajak &amp; Padle Klub – 50.000 kr. til udstyr</a:t>
            </a:r>
          </a:p>
          <a:p>
            <a:r>
              <a:rPr lang="da-DK" dirty="0"/>
              <a:t>Vordingborg Ro &amp; Kajakklub – 8.500 kr. til flydebro</a:t>
            </a:r>
          </a:p>
          <a:p>
            <a:endParaRPr lang="da-DK" dirty="0"/>
          </a:p>
        </p:txBody>
      </p:sp>
      <p:sp>
        <p:nvSpPr>
          <p:cNvPr id="4" name="Pladsholder til tekst 3">
            <a:extLst>
              <a:ext uri="{FF2B5EF4-FFF2-40B4-BE49-F238E27FC236}">
                <a16:creationId xmlns:a16="http://schemas.microsoft.com/office/drawing/2014/main" id="{527F3AA6-B314-4973-9822-361E67687D07}"/>
              </a:ext>
            </a:extLst>
          </p:cNvPr>
          <p:cNvSpPr>
            <a:spLocks noGrp="1"/>
          </p:cNvSpPr>
          <p:nvPr>
            <p:ph type="body" sz="quarter" idx="12"/>
          </p:nvPr>
        </p:nvSpPr>
        <p:spPr>
          <a:xfrm>
            <a:off x="702000" y="764704"/>
            <a:ext cx="7993015" cy="980784"/>
          </a:xfrm>
        </p:spPr>
        <p:txBody>
          <a:bodyPr/>
          <a:lstStyle/>
          <a:p>
            <a:r>
              <a:rPr lang="da-DK" dirty="0"/>
              <a:t>Eksempler på bevillinger - Facilitetspuljen</a:t>
            </a:r>
          </a:p>
        </p:txBody>
      </p:sp>
    </p:spTree>
    <p:extLst>
      <p:ext uri="{BB962C8B-B14F-4D97-AF65-F5344CB8AC3E}">
        <p14:creationId xmlns:p14="http://schemas.microsoft.com/office/powerpoint/2010/main" val="285293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29F3518-DF8A-3C97-0B0F-E3B97327DA5F}"/>
              </a:ext>
            </a:extLst>
          </p:cNvPr>
          <p:cNvSpPr>
            <a:spLocks noGrp="1"/>
          </p:cNvSpPr>
          <p:nvPr>
            <p:ph type="body" sz="quarter" idx="16"/>
          </p:nvPr>
        </p:nvSpPr>
        <p:spPr>
          <a:xfrm>
            <a:off x="539488" y="2204864"/>
            <a:ext cx="7470400" cy="1754992"/>
          </a:xfrm>
        </p:spPr>
        <p:txBody>
          <a:bodyPr/>
          <a:lstStyle/>
          <a:p>
            <a:r>
              <a:rPr lang="da-DK" dirty="0"/>
              <a:t>Dansk </a:t>
            </a:r>
            <a:r>
              <a:rPr lang="da-DK" dirty="0" err="1"/>
              <a:t>Søredningsselskab</a:t>
            </a:r>
            <a:r>
              <a:rPr lang="da-DK" dirty="0"/>
              <a:t> – 12.000 kr. til GPS trackere</a:t>
            </a:r>
          </a:p>
          <a:p>
            <a:pPr marL="0" indent="0">
              <a:buNone/>
            </a:pPr>
            <a:endParaRPr lang="da-DK" dirty="0"/>
          </a:p>
          <a:p>
            <a:r>
              <a:rPr lang="da-DK" dirty="0"/>
              <a:t>Sejlklubben Snekken – tilskud til kurser</a:t>
            </a:r>
          </a:p>
          <a:p>
            <a:pPr marL="0" indent="0">
              <a:buNone/>
            </a:pPr>
            <a:endParaRPr lang="da-DK" dirty="0"/>
          </a:p>
        </p:txBody>
      </p:sp>
      <p:sp>
        <p:nvSpPr>
          <p:cNvPr id="4" name="Pladsholder til tekst 3">
            <a:extLst>
              <a:ext uri="{FF2B5EF4-FFF2-40B4-BE49-F238E27FC236}">
                <a16:creationId xmlns:a16="http://schemas.microsoft.com/office/drawing/2014/main" id="{442BF32F-A4A3-DFE9-7450-8B91C54C389E}"/>
              </a:ext>
            </a:extLst>
          </p:cNvPr>
          <p:cNvSpPr>
            <a:spLocks noGrp="1"/>
          </p:cNvSpPr>
          <p:nvPr>
            <p:ph type="body" sz="quarter" idx="12"/>
          </p:nvPr>
        </p:nvSpPr>
        <p:spPr>
          <a:xfrm>
            <a:off x="539488" y="836712"/>
            <a:ext cx="8065023" cy="980784"/>
          </a:xfrm>
        </p:spPr>
        <p:txBody>
          <a:bodyPr/>
          <a:lstStyle/>
          <a:p>
            <a:r>
              <a:rPr lang="da-DK" dirty="0"/>
              <a:t>Eksempler på bevillinger – Puljen til Frivillighed</a:t>
            </a:r>
          </a:p>
        </p:txBody>
      </p:sp>
    </p:spTree>
    <p:extLst>
      <p:ext uri="{BB962C8B-B14F-4D97-AF65-F5344CB8AC3E}">
        <p14:creationId xmlns:p14="http://schemas.microsoft.com/office/powerpoint/2010/main" val="368351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5F45-997B-6260-A304-51CCFDA7A796}"/>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1DC8BE1-C7FB-6899-A26F-B214BB6A391D}"/>
              </a:ext>
            </a:extLst>
          </p:cNvPr>
          <p:cNvSpPr>
            <a:spLocks noGrp="1"/>
          </p:cNvSpPr>
          <p:nvPr>
            <p:ph type="body" sz="quarter" idx="12"/>
          </p:nvPr>
        </p:nvSpPr>
        <p:spPr/>
        <p:txBody>
          <a:bodyPr/>
          <a:lstStyle/>
          <a:p>
            <a:r>
              <a:rPr lang="da-DK" dirty="0"/>
              <a:t>Besøgstal</a:t>
            </a:r>
          </a:p>
        </p:txBody>
      </p:sp>
      <p:graphicFrame>
        <p:nvGraphicFramePr>
          <p:cNvPr id="6" name="Diagram 5">
            <a:extLst>
              <a:ext uri="{FF2B5EF4-FFF2-40B4-BE49-F238E27FC236}">
                <a16:creationId xmlns:a16="http://schemas.microsoft.com/office/drawing/2014/main" id="{092B7FB9-B3C0-40F0-8A41-2C71B3F2A68B}"/>
              </a:ext>
            </a:extLst>
          </p:cNvPr>
          <p:cNvGraphicFramePr>
            <a:graphicFrameLocks/>
          </p:cNvGraphicFramePr>
          <p:nvPr/>
        </p:nvGraphicFramePr>
        <p:xfrm>
          <a:off x="585813" y="1340768"/>
          <a:ext cx="7972375" cy="3128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 8">
            <a:extLst>
              <a:ext uri="{FF2B5EF4-FFF2-40B4-BE49-F238E27FC236}">
                <a16:creationId xmlns:a16="http://schemas.microsoft.com/office/drawing/2014/main" id="{6F385C34-A9B6-CCD9-9016-FCF56FDE224E}"/>
              </a:ext>
            </a:extLst>
          </p:cNvPr>
          <p:cNvGraphicFramePr>
            <a:graphicFrameLocks noGrp="1"/>
          </p:cNvGraphicFramePr>
          <p:nvPr/>
        </p:nvGraphicFramePr>
        <p:xfrm>
          <a:off x="585814" y="4869160"/>
          <a:ext cx="8058049" cy="1027212"/>
        </p:xfrm>
        <a:graphic>
          <a:graphicData uri="http://schemas.openxmlformats.org/drawingml/2006/table">
            <a:tbl>
              <a:tblPr>
                <a:tableStyleId>{3B4B98B0-60AC-42C2-AFA5-B58CD77FA1E5}</a:tableStyleId>
              </a:tblPr>
              <a:tblGrid>
                <a:gridCol w="1026205">
                  <a:extLst>
                    <a:ext uri="{9D8B030D-6E8A-4147-A177-3AD203B41FA5}">
                      <a16:colId xmlns:a16="http://schemas.microsoft.com/office/drawing/2014/main" val="940803441"/>
                    </a:ext>
                  </a:extLst>
                </a:gridCol>
                <a:gridCol w="781316">
                  <a:extLst>
                    <a:ext uri="{9D8B030D-6E8A-4147-A177-3AD203B41FA5}">
                      <a16:colId xmlns:a16="http://schemas.microsoft.com/office/drawing/2014/main" val="1204916285"/>
                    </a:ext>
                  </a:extLst>
                </a:gridCol>
                <a:gridCol w="781316">
                  <a:extLst>
                    <a:ext uri="{9D8B030D-6E8A-4147-A177-3AD203B41FA5}">
                      <a16:colId xmlns:a16="http://schemas.microsoft.com/office/drawing/2014/main" val="37475001"/>
                    </a:ext>
                  </a:extLst>
                </a:gridCol>
                <a:gridCol w="781316">
                  <a:extLst>
                    <a:ext uri="{9D8B030D-6E8A-4147-A177-3AD203B41FA5}">
                      <a16:colId xmlns:a16="http://schemas.microsoft.com/office/drawing/2014/main" val="2829129617"/>
                    </a:ext>
                  </a:extLst>
                </a:gridCol>
                <a:gridCol w="781316">
                  <a:extLst>
                    <a:ext uri="{9D8B030D-6E8A-4147-A177-3AD203B41FA5}">
                      <a16:colId xmlns:a16="http://schemas.microsoft.com/office/drawing/2014/main" val="2278218650"/>
                    </a:ext>
                  </a:extLst>
                </a:gridCol>
                <a:gridCol w="781316">
                  <a:extLst>
                    <a:ext uri="{9D8B030D-6E8A-4147-A177-3AD203B41FA5}">
                      <a16:colId xmlns:a16="http://schemas.microsoft.com/office/drawing/2014/main" val="3792138259"/>
                    </a:ext>
                  </a:extLst>
                </a:gridCol>
                <a:gridCol w="853601">
                  <a:extLst>
                    <a:ext uri="{9D8B030D-6E8A-4147-A177-3AD203B41FA5}">
                      <a16:colId xmlns:a16="http://schemas.microsoft.com/office/drawing/2014/main" val="1095941495"/>
                    </a:ext>
                  </a:extLst>
                </a:gridCol>
                <a:gridCol w="709031">
                  <a:extLst>
                    <a:ext uri="{9D8B030D-6E8A-4147-A177-3AD203B41FA5}">
                      <a16:colId xmlns:a16="http://schemas.microsoft.com/office/drawing/2014/main" val="3586360242"/>
                    </a:ext>
                  </a:extLst>
                </a:gridCol>
                <a:gridCol w="781316">
                  <a:extLst>
                    <a:ext uri="{9D8B030D-6E8A-4147-A177-3AD203B41FA5}">
                      <a16:colId xmlns:a16="http://schemas.microsoft.com/office/drawing/2014/main" val="808332170"/>
                    </a:ext>
                  </a:extLst>
                </a:gridCol>
                <a:gridCol w="781316">
                  <a:extLst>
                    <a:ext uri="{9D8B030D-6E8A-4147-A177-3AD203B41FA5}">
                      <a16:colId xmlns:a16="http://schemas.microsoft.com/office/drawing/2014/main" val="386054228"/>
                    </a:ext>
                  </a:extLst>
                </a:gridCol>
              </a:tblGrid>
              <a:tr h="171202">
                <a:tc>
                  <a:txBody>
                    <a:bodyPr/>
                    <a:lstStyle/>
                    <a:p>
                      <a:pPr algn="l" fontAlgn="b">
                        <a:buNone/>
                      </a:pPr>
                      <a:r>
                        <a:rPr lang="da-DK" sz="1000" b="1" u="none" strike="noStrike">
                          <a:solidFill>
                            <a:sysClr val="windowText" lastClr="000000"/>
                          </a:solidFill>
                          <a:effectLst/>
                        </a:rPr>
                        <a:t>2025</a:t>
                      </a:r>
                      <a:endParaRPr lang="da-DK" sz="1000" b="1"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a:solidFill>
                            <a:sysClr val="windowText" lastClr="000000"/>
                          </a:solidFill>
                          <a:effectLst/>
                        </a:rPr>
                        <a:t>Præstø</a:t>
                      </a:r>
                      <a:endParaRPr lang="da-DK" sz="1000" b="1"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a:solidFill>
                            <a:sysClr val="windowText" lastClr="000000"/>
                          </a:solidFill>
                          <a:effectLst/>
                        </a:rPr>
                        <a:t>Bogø</a:t>
                      </a:r>
                      <a:endParaRPr lang="da-DK" sz="1000" b="1"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a:solidFill>
                            <a:sysClr val="windowText" lastClr="000000"/>
                          </a:solidFill>
                          <a:effectLst/>
                        </a:rPr>
                        <a:t>Hårbølle</a:t>
                      </a:r>
                      <a:endParaRPr lang="da-DK" sz="1000" b="1"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a:solidFill>
                            <a:sysClr val="windowText" lastClr="000000"/>
                          </a:solidFill>
                          <a:effectLst/>
                        </a:rPr>
                        <a:t>Kalvehave</a:t>
                      </a:r>
                      <a:endParaRPr lang="da-DK" sz="1000" b="1"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a:solidFill>
                            <a:sysClr val="windowText" lastClr="000000"/>
                          </a:solidFill>
                          <a:effectLst/>
                        </a:rPr>
                        <a:t>Klintholm</a:t>
                      </a:r>
                      <a:endParaRPr lang="da-DK" sz="1000" b="1"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Masnedsund</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Stege</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Nordhavn</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I alt</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extLst>
                  <a:ext uri="{0D108BD9-81ED-4DB2-BD59-A6C34878D82A}">
                    <a16:rowId xmlns:a16="http://schemas.microsoft.com/office/drawing/2014/main" val="590126718"/>
                  </a:ext>
                </a:extLst>
              </a:tr>
              <a:tr h="171202">
                <a:tc>
                  <a:txBody>
                    <a:bodyPr/>
                    <a:lstStyle/>
                    <a:p>
                      <a:pPr algn="l" fontAlgn="b">
                        <a:buNone/>
                      </a:pPr>
                      <a:r>
                        <a:rPr lang="da-DK" sz="1000" b="1" u="none" strike="noStrike" dirty="0">
                          <a:solidFill>
                            <a:sysClr val="windowText" lastClr="000000"/>
                          </a:solidFill>
                          <a:effectLst/>
                        </a:rPr>
                        <a:t>Autocamper</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829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102</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305</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650</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897</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146</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1.315</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522</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4.766</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extLst>
                  <a:ext uri="{0D108BD9-81ED-4DB2-BD59-A6C34878D82A}">
                    <a16:rowId xmlns:a16="http://schemas.microsoft.com/office/drawing/2014/main" val="3876310307"/>
                  </a:ext>
                </a:extLst>
              </a:tr>
              <a:tr h="171202">
                <a:tc>
                  <a:txBody>
                    <a:bodyPr/>
                    <a:lstStyle/>
                    <a:p>
                      <a:pPr algn="l" fontAlgn="b">
                        <a:buNone/>
                      </a:pPr>
                      <a:r>
                        <a:rPr lang="da-DK" sz="1000" b="1" u="none" strike="noStrike" dirty="0">
                          <a:solidFill>
                            <a:sysClr val="windowText" lastClr="000000"/>
                          </a:solidFill>
                          <a:effectLst/>
                        </a:rPr>
                        <a:t>0-9m</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515</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82</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215</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657</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1.626</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139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679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1.489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5.402</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extLst>
                  <a:ext uri="{0D108BD9-81ED-4DB2-BD59-A6C34878D82A}">
                    <a16:rowId xmlns:a16="http://schemas.microsoft.com/office/drawing/2014/main" val="3005536829"/>
                  </a:ext>
                </a:extLst>
              </a:tr>
              <a:tr h="171202">
                <a:tc>
                  <a:txBody>
                    <a:bodyPr/>
                    <a:lstStyle/>
                    <a:p>
                      <a:pPr algn="l" fontAlgn="b">
                        <a:buNone/>
                      </a:pPr>
                      <a:r>
                        <a:rPr lang="da-DK" sz="1000" b="1" u="none" strike="noStrike" dirty="0">
                          <a:solidFill>
                            <a:sysClr val="windowText" lastClr="000000"/>
                          </a:solidFill>
                          <a:effectLst/>
                        </a:rPr>
                        <a:t>9-15m</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1.139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163</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373</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1.134</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8.406</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200</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1.400</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3.266</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16.081</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extLst>
                  <a:ext uri="{0D108BD9-81ED-4DB2-BD59-A6C34878D82A}">
                    <a16:rowId xmlns:a16="http://schemas.microsoft.com/office/drawing/2014/main" val="3750169168"/>
                  </a:ext>
                </a:extLst>
              </a:tr>
              <a:tr h="171202">
                <a:tc>
                  <a:txBody>
                    <a:bodyPr/>
                    <a:lstStyle/>
                    <a:p>
                      <a:pPr algn="l" fontAlgn="b">
                        <a:buNone/>
                      </a:pPr>
                      <a:r>
                        <a:rPr lang="da-DK" sz="1000" b="1" u="none" strike="noStrike" dirty="0">
                          <a:solidFill>
                            <a:sysClr val="windowText" lastClr="000000"/>
                          </a:solidFill>
                          <a:effectLst/>
                        </a:rPr>
                        <a:t>&gt;15m</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17</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233</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3</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5</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u="none" strike="noStrike">
                          <a:solidFill>
                            <a:sysClr val="windowText" lastClr="000000"/>
                          </a:solidFill>
                          <a:effectLst/>
                        </a:rPr>
                        <a:t>19</a:t>
                      </a:r>
                      <a:endParaRPr lang="da-DK" sz="1000" b="0" i="0" u="none" strike="noStrike">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288</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extLst>
                  <a:ext uri="{0D108BD9-81ED-4DB2-BD59-A6C34878D82A}">
                    <a16:rowId xmlns:a16="http://schemas.microsoft.com/office/drawing/2014/main" val="1827895131"/>
                  </a:ext>
                </a:extLst>
              </a:tr>
              <a:tr h="171202">
                <a:tc>
                  <a:txBody>
                    <a:bodyPr/>
                    <a:lstStyle/>
                    <a:p>
                      <a:pPr algn="l" fontAlgn="b">
                        <a:buNone/>
                      </a:pPr>
                      <a:r>
                        <a:rPr lang="da-DK" sz="1000" b="1" u="none" strike="noStrike" dirty="0">
                          <a:solidFill>
                            <a:sysClr val="windowText" lastClr="000000"/>
                          </a:solidFill>
                          <a:effectLst/>
                        </a:rPr>
                        <a:t>I alt</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2.500</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348</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894</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2.450</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11.162</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488</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3.399</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5.296</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1" u="none" strike="noStrike" dirty="0">
                          <a:solidFill>
                            <a:sysClr val="windowText" lastClr="000000"/>
                          </a:solidFill>
                          <a:effectLst/>
                        </a:rPr>
                        <a:t>26.537</a:t>
                      </a:r>
                      <a:endParaRPr lang="da-DK" sz="1000" b="1" i="0" u="none" strike="noStrike" dirty="0">
                        <a:solidFill>
                          <a:sysClr val="windowText" lastClr="000000"/>
                        </a:solidFill>
                        <a:effectLst/>
                        <a:latin typeface="Calibri" panose="020F0502020204030204" pitchFamily="34" charset="0"/>
                      </a:endParaRPr>
                    </a:p>
                  </a:txBody>
                  <a:tcPr marL="8560" marR="8560" marT="8560" marB="0" anchor="b"/>
                </a:tc>
                <a:extLst>
                  <a:ext uri="{0D108BD9-81ED-4DB2-BD59-A6C34878D82A}">
                    <a16:rowId xmlns:a16="http://schemas.microsoft.com/office/drawing/2014/main" val="1643233411"/>
                  </a:ext>
                </a:extLst>
              </a:tr>
            </a:tbl>
          </a:graphicData>
        </a:graphic>
      </p:graphicFrame>
      <p:graphicFrame>
        <p:nvGraphicFramePr>
          <p:cNvPr id="10" name="Tabel 9">
            <a:extLst>
              <a:ext uri="{FF2B5EF4-FFF2-40B4-BE49-F238E27FC236}">
                <a16:creationId xmlns:a16="http://schemas.microsoft.com/office/drawing/2014/main" id="{200CCDBC-B7C2-193F-6960-2CBB034E205F}"/>
              </a:ext>
            </a:extLst>
          </p:cNvPr>
          <p:cNvGraphicFramePr>
            <a:graphicFrameLocks noGrp="1"/>
          </p:cNvGraphicFramePr>
          <p:nvPr/>
        </p:nvGraphicFramePr>
        <p:xfrm>
          <a:off x="554518" y="6002798"/>
          <a:ext cx="8058049" cy="313360"/>
        </p:xfrm>
        <a:graphic>
          <a:graphicData uri="http://schemas.openxmlformats.org/drawingml/2006/table">
            <a:tbl>
              <a:tblPr>
                <a:tableStyleId>{3B4B98B0-60AC-42C2-AFA5-B58CD77FA1E5}</a:tableStyleId>
              </a:tblPr>
              <a:tblGrid>
                <a:gridCol w="1026205">
                  <a:extLst>
                    <a:ext uri="{9D8B030D-6E8A-4147-A177-3AD203B41FA5}">
                      <a16:colId xmlns:a16="http://schemas.microsoft.com/office/drawing/2014/main" val="1280705598"/>
                    </a:ext>
                  </a:extLst>
                </a:gridCol>
                <a:gridCol w="781316">
                  <a:extLst>
                    <a:ext uri="{9D8B030D-6E8A-4147-A177-3AD203B41FA5}">
                      <a16:colId xmlns:a16="http://schemas.microsoft.com/office/drawing/2014/main" val="4169017407"/>
                    </a:ext>
                  </a:extLst>
                </a:gridCol>
                <a:gridCol w="781316">
                  <a:extLst>
                    <a:ext uri="{9D8B030D-6E8A-4147-A177-3AD203B41FA5}">
                      <a16:colId xmlns:a16="http://schemas.microsoft.com/office/drawing/2014/main" val="3357010193"/>
                    </a:ext>
                  </a:extLst>
                </a:gridCol>
                <a:gridCol w="781316">
                  <a:extLst>
                    <a:ext uri="{9D8B030D-6E8A-4147-A177-3AD203B41FA5}">
                      <a16:colId xmlns:a16="http://schemas.microsoft.com/office/drawing/2014/main" val="3863861982"/>
                    </a:ext>
                  </a:extLst>
                </a:gridCol>
                <a:gridCol w="781316">
                  <a:extLst>
                    <a:ext uri="{9D8B030D-6E8A-4147-A177-3AD203B41FA5}">
                      <a16:colId xmlns:a16="http://schemas.microsoft.com/office/drawing/2014/main" val="3875173831"/>
                    </a:ext>
                  </a:extLst>
                </a:gridCol>
                <a:gridCol w="781316">
                  <a:extLst>
                    <a:ext uri="{9D8B030D-6E8A-4147-A177-3AD203B41FA5}">
                      <a16:colId xmlns:a16="http://schemas.microsoft.com/office/drawing/2014/main" val="3880758253"/>
                    </a:ext>
                  </a:extLst>
                </a:gridCol>
                <a:gridCol w="781316">
                  <a:extLst>
                    <a:ext uri="{9D8B030D-6E8A-4147-A177-3AD203B41FA5}">
                      <a16:colId xmlns:a16="http://schemas.microsoft.com/office/drawing/2014/main" val="3827020757"/>
                    </a:ext>
                  </a:extLst>
                </a:gridCol>
                <a:gridCol w="781316">
                  <a:extLst>
                    <a:ext uri="{9D8B030D-6E8A-4147-A177-3AD203B41FA5}">
                      <a16:colId xmlns:a16="http://schemas.microsoft.com/office/drawing/2014/main" val="3262906494"/>
                    </a:ext>
                  </a:extLst>
                </a:gridCol>
                <a:gridCol w="781316">
                  <a:extLst>
                    <a:ext uri="{9D8B030D-6E8A-4147-A177-3AD203B41FA5}">
                      <a16:colId xmlns:a16="http://schemas.microsoft.com/office/drawing/2014/main" val="2861900338"/>
                    </a:ext>
                  </a:extLst>
                </a:gridCol>
                <a:gridCol w="781316">
                  <a:extLst>
                    <a:ext uri="{9D8B030D-6E8A-4147-A177-3AD203B41FA5}">
                      <a16:colId xmlns:a16="http://schemas.microsoft.com/office/drawing/2014/main" val="1424432036"/>
                    </a:ext>
                  </a:extLst>
                </a:gridCol>
              </a:tblGrid>
              <a:tr h="17120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u="none" strike="noStrike" dirty="0">
                          <a:solidFill>
                            <a:sysClr val="windowText" lastClr="000000"/>
                          </a:solidFill>
                          <a:effectLst/>
                        </a:rPr>
                        <a:t>Udvikling i %</a:t>
                      </a:r>
                      <a:endParaRPr lang="da-DK" sz="1000" b="0" i="0" u="none" strike="noStrike" dirty="0">
                        <a:solidFill>
                          <a:sysClr val="windowText" lastClr="000000"/>
                        </a:solidFill>
                        <a:effectLst/>
                        <a:latin typeface="Calibri" panose="020F0502020204030204" pitchFamily="34" charset="0"/>
                      </a:endParaRPr>
                    </a:p>
                    <a:p>
                      <a:pPr algn="l" fontAlgn="b">
                        <a:buNone/>
                      </a:pPr>
                      <a:r>
                        <a:rPr lang="da-DK" sz="1000" b="0" u="none" strike="noStrike" dirty="0">
                          <a:solidFill>
                            <a:sysClr val="windowText" lastClr="000000"/>
                          </a:solidFill>
                          <a:effectLst/>
                        </a:rPr>
                        <a:t>2024 til 2025</a:t>
                      </a:r>
                      <a:endParaRPr lang="da-DK" sz="1000" b="0" i="0" u="none" strike="noStrike" dirty="0">
                        <a:solidFill>
                          <a:sysClr val="windowText" lastClr="000000"/>
                        </a:solidFill>
                        <a:effectLst/>
                        <a:latin typeface="Calibri" panose="020F0502020204030204" pitchFamily="34" charset="0"/>
                      </a:endParaRPr>
                    </a:p>
                  </a:txBody>
                  <a:tcPr marL="8560" marR="8560" marT="8560" marB="0" anchor="b"/>
                </a:tc>
                <a:tc>
                  <a:txBody>
                    <a:bodyPr/>
                    <a:lstStyle/>
                    <a:p>
                      <a:pPr algn="ctr" fontAlgn="b">
                        <a:buNone/>
                      </a:pPr>
                      <a:r>
                        <a:rPr lang="da-DK" sz="1000" b="0" u="none" strike="noStrike" dirty="0">
                          <a:solidFill>
                            <a:sysClr val="windowText" lastClr="000000"/>
                          </a:solidFill>
                          <a:effectLst/>
                        </a:rPr>
                        <a:t>42%</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a:solidFill>
                            <a:sysClr val="windowText" lastClr="000000"/>
                          </a:solidFill>
                          <a:effectLst/>
                        </a:rPr>
                        <a:t>5%</a:t>
                      </a:r>
                      <a:endParaRPr lang="da-DK" sz="1000" b="0" i="0" u="none" strike="noStrike">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a:t>
                      </a:r>
                      <a:r>
                        <a:rPr lang="da-DK" sz="1000" b="0" u="none" strike="noStrike" kern="1200" dirty="0">
                          <a:solidFill>
                            <a:sysClr val="windowText" lastClr="000000"/>
                          </a:solidFill>
                          <a:effectLst/>
                        </a:rPr>
                        <a:t>11</a:t>
                      </a:r>
                      <a:r>
                        <a:rPr lang="da-DK" sz="1000" b="0" u="none" strike="noStrike" dirty="0">
                          <a:solidFill>
                            <a:sysClr val="windowText" lastClr="000000"/>
                          </a:solidFill>
                          <a:effectLst/>
                        </a:rPr>
                        <a:t>%</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18%</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13%</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18%</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14%</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22%</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tc>
                  <a:txBody>
                    <a:bodyPr/>
                    <a:lstStyle/>
                    <a:p>
                      <a:pPr algn="ctr" fontAlgn="b">
                        <a:buNone/>
                      </a:pPr>
                      <a:r>
                        <a:rPr lang="da-DK" sz="1000" b="0" u="none" strike="noStrike" dirty="0">
                          <a:solidFill>
                            <a:sysClr val="windowText" lastClr="000000"/>
                          </a:solidFill>
                          <a:effectLst/>
                        </a:rPr>
                        <a:t>17%</a:t>
                      </a:r>
                      <a:endParaRPr lang="da-DK" sz="1000" b="0" i="0" u="none" strike="noStrike" dirty="0">
                        <a:solidFill>
                          <a:sysClr val="windowText" lastClr="000000"/>
                        </a:solidFill>
                        <a:effectLst/>
                        <a:latin typeface="Calibri" panose="020F0502020204030204" pitchFamily="34" charset="0"/>
                      </a:endParaRPr>
                    </a:p>
                  </a:txBody>
                  <a:tcPr marL="8560" marR="8560" marT="8560" marB="0" anchor="ctr"/>
                </a:tc>
                <a:extLst>
                  <a:ext uri="{0D108BD9-81ED-4DB2-BD59-A6C34878D82A}">
                    <a16:rowId xmlns:a16="http://schemas.microsoft.com/office/drawing/2014/main" val="2943706198"/>
                  </a:ext>
                </a:extLst>
              </a:tr>
            </a:tbl>
          </a:graphicData>
        </a:graphic>
      </p:graphicFrame>
    </p:spTree>
    <p:extLst>
      <p:ext uri="{BB962C8B-B14F-4D97-AF65-F5344CB8AC3E}">
        <p14:creationId xmlns:p14="http://schemas.microsoft.com/office/powerpoint/2010/main" val="236260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udendørs, sky, skib, vand&#10;&#10;AI-genereret indhold kan være ukorrekt.">
            <a:extLst>
              <a:ext uri="{FF2B5EF4-FFF2-40B4-BE49-F238E27FC236}">
                <a16:creationId xmlns:a16="http://schemas.microsoft.com/office/drawing/2014/main" id="{A9F717C1-5A0B-8E72-C075-A12C0B7E0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997" y="764704"/>
            <a:ext cx="6416005" cy="5647339"/>
          </a:xfrm>
          <a:prstGeom prst="rect">
            <a:avLst/>
          </a:prstGeom>
        </p:spPr>
      </p:pic>
    </p:spTree>
    <p:extLst>
      <p:ext uri="{BB962C8B-B14F-4D97-AF65-F5344CB8AC3E}">
        <p14:creationId xmlns:p14="http://schemas.microsoft.com/office/powerpoint/2010/main" val="2241942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5113-51E4-4B80-2658-C8D7218E59EC}"/>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D3E1CFD0-B1FA-7AA4-7D3C-A3A0F14C290E}"/>
              </a:ext>
            </a:extLst>
          </p:cNvPr>
          <p:cNvSpPr>
            <a:spLocks noGrp="1"/>
          </p:cNvSpPr>
          <p:nvPr>
            <p:ph type="body" sz="quarter" idx="16"/>
          </p:nvPr>
        </p:nvSpPr>
        <p:spPr>
          <a:xfrm>
            <a:off x="723025" y="1556792"/>
            <a:ext cx="7740000" cy="4104456"/>
          </a:xfrm>
        </p:spPr>
        <p:txBody>
          <a:bodyPr/>
          <a:lstStyle/>
          <a:p>
            <a:r>
              <a:rPr lang="da-DK" dirty="0"/>
              <a:t>Det tager tid at udvikle, beskrive og ansøge et udviklingsprojekt </a:t>
            </a:r>
          </a:p>
          <a:p>
            <a:pPr marL="0" indent="0">
              <a:buNone/>
            </a:pPr>
            <a:endParaRPr lang="da-DK" dirty="0"/>
          </a:p>
          <a:p>
            <a:r>
              <a:rPr lang="da-DK" dirty="0"/>
              <a:t>Start med at beskrive jeres projekt</a:t>
            </a:r>
          </a:p>
          <a:p>
            <a:pPr marL="0" indent="0">
              <a:buNone/>
            </a:pPr>
            <a:endParaRPr lang="da-DK" dirty="0"/>
          </a:p>
          <a:p>
            <a:r>
              <a:rPr lang="da-DK" dirty="0"/>
              <a:t>Projektbeskrivelse er ikke = ansøgning!</a:t>
            </a:r>
          </a:p>
          <a:p>
            <a:pPr marL="0" indent="0">
              <a:buNone/>
            </a:pPr>
            <a:endParaRPr lang="da-DK" dirty="0"/>
          </a:p>
          <a:p>
            <a:r>
              <a:rPr lang="da-DK" dirty="0"/>
              <a:t>Budget og finansieringsplan</a:t>
            </a:r>
          </a:p>
          <a:p>
            <a:pPr marL="0" indent="0">
              <a:buNone/>
            </a:pPr>
            <a:endParaRPr lang="da-DK" dirty="0"/>
          </a:p>
          <a:p>
            <a:r>
              <a:rPr lang="da-DK" dirty="0"/>
              <a:t>Giver min projektbeskrivelse mening for andre? (sparring)</a:t>
            </a:r>
          </a:p>
          <a:p>
            <a:endParaRPr lang="da-DK" dirty="0"/>
          </a:p>
          <a:p>
            <a:pPr marL="0" indent="0">
              <a:buNone/>
            </a:pPr>
            <a:endParaRPr lang="da-DK" dirty="0"/>
          </a:p>
          <a:p>
            <a:pPr marL="0" indent="0">
              <a:buNone/>
            </a:pPr>
            <a:endParaRPr lang="da-DK" dirty="0"/>
          </a:p>
        </p:txBody>
      </p:sp>
      <p:sp>
        <p:nvSpPr>
          <p:cNvPr id="4" name="Pladsholder til tekst 3">
            <a:extLst>
              <a:ext uri="{FF2B5EF4-FFF2-40B4-BE49-F238E27FC236}">
                <a16:creationId xmlns:a16="http://schemas.microsoft.com/office/drawing/2014/main" id="{02587C9D-179A-A186-E336-8A76969F3A25}"/>
              </a:ext>
            </a:extLst>
          </p:cNvPr>
          <p:cNvSpPr>
            <a:spLocks noGrp="1"/>
          </p:cNvSpPr>
          <p:nvPr>
            <p:ph type="body" sz="quarter" idx="12"/>
          </p:nvPr>
        </p:nvSpPr>
        <p:spPr>
          <a:xfrm>
            <a:off x="702000" y="684000"/>
            <a:ext cx="7902575" cy="512752"/>
          </a:xfrm>
        </p:spPr>
        <p:txBody>
          <a:bodyPr/>
          <a:lstStyle/>
          <a:p>
            <a:r>
              <a:rPr lang="da-DK" dirty="0"/>
              <a:t>Fundraising</a:t>
            </a:r>
          </a:p>
        </p:txBody>
      </p:sp>
    </p:spTree>
    <p:extLst>
      <p:ext uri="{BB962C8B-B14F-4D97-AF65-F5344CB8AC3E}">
        <p14:creationId xmlns:p14="http://schemas.microsoft.com/office/powerpoint/2010/main" val="1485558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20D8-320A-681B-A955-1DF0F90AED72}"/>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537E7CE-C203-8A4B-51BE-C9443DDDEF78}"/>
              </a:ext>
            </a:extLst>
          </p:cNvPr>
          <p:cNvSpPr>
            <a:spLocks noGrp="1"/>
          </p:cNvSpPr>
          <p:nvPr>
            <p:ph type="body" sz="quarter" idx="16"/>
          </p:nvPr>
        </p:nvSpPr>
        <p:spPr>
          <a:xfrm>
            <a:off x="670779" y="1484784"/>
            <a:ext cx="7740000" cy="5040560"/>
          </a:xfrm>
        </p:spPr>
        <p:txBody>
          <a:bodyPr/>
          <a:lstStyle/>
          <a:p>
            <a:r>
              <a:rPr lang="da-DK" dirty="0"/>
              <a:t>Kontakt fonden – sparring </a:t>
            </a:r>
          </a:p>
          <a:p>
            <a:pPr marL="0" indent="0">
              <a:buNone/>
            </a:pPr>
            <a:r>
              <a:rPr lang="da-DK" dirty="0"/>
              <a:t>     - er projektet inden for skiven?</a:t>
            </a:r>
          </a:p>
          <a:p>
            <a:pPr marL="0" indent="0">
              <a:buNone/>
            </a:pPr>
            <a:r>
              <a:rPr lang="da-DK" dirty="0"/>
              <a:t>     - flere store fonde har et system til feedback</a:t>
            </a:r>
          </a:p>
          <a:p>
            <a:pPr marL="0" indent="0">
              <a:buNone/>
            </a:pPr>
            <a:endParaRPr lang="da-DK" dirty="0"/>
          </a:p>
          <a:p>
            <a:r>
              <a:rPr lang="da-DK" dirty="0"/>
              <a:t>Projektbeskrivelsen skal tilrettes den enkelte fond/pulje</a:t>
            </a:r>
          </a:p>
          <a:p>
            <a:endParaRPr lang="da-DK" dirty="0"/>
          </a:p>
          <a:p>
            <a:r>
              <a:rPr lang="da-DK" dirty="0"/>
              <a:t>Ansøgning er til fonde/puljer</a:t>
            </a:r>
          </a:p>
          <a:p>
            <a:pPr marL="0" indent="0">
              <a:buNone/>
            </a:pPr>
            <a:r>
              <a:rPr lang="da-DK" dirty="0"/>
              <a:t>    Specielle puljer med klart formål!</a:t>
            </a:r>
          </a:p>
          <a:p>
            <a:pPr marL="0" indent="0">
              <a:buNone/>
            </a:pPr>
            <a:r>
              <a:rPr lang="da-DK" dirty="0"/>
              <a:t>    Fondenes uddelingsstrategier!</a:t>
            </a:r>
          </a:p>
          <a:p>
            <a:pPr marL="0" indent="0">
              <a:buNone/>
            </a:pPr>
            <a:r>
              <a:rPr lang="da-DK" dirty="0"/>
              <a:t>    Mange får glæde af donationen, flere brugergrupper! </a:t>
            </a:r>
          </a:p>
          <a:p>
            <a:pPr marL="0" indent="0">
              <a:buNone/>
            </a:pPr>
            <a:r>
              <a:rPr lang="da-DK" dirty="0"/>
              <a:t>    (skemaer/online)</a:t>
            </a:r>
          </a:p>
          <a:p>
            <a:r>
              <a:rPr lang="da-DK"/>
              <a:t>Begrænsningens </a:t>
            </a:r>
            <a:r>
              <a:rPr lang="da-DK" dirty="0"/>
              <a:t>kunst kan være svær</a:t>
            </a:r>
          </a:p>
          <a:p>
            <a:endParaRPr lang="da-DK" dirty="0"/>
          </a:p>
          <a:p>
            <a:endParaRPr lang="da-DK" dirty="0"/>
          </a:p>
        </p:txBody>
      </p:sp>
      <p:sp>
        <p:nvSpPr>
          <p:cNvPr id="4" name="Pladsholder til tekst 3">
            <a:extLst>
              <a:ext uri="{FF2B5EF4-FFF2-40B4-BE49-F238E27FC236}">
                <a16:creationId xmlns:a16="http://schemas.microsoft.com/office/drawing/2014/main" id="{47925E8D-2B53-D253-A9A6-25A9349F4384}"/>
              </a:ext>
            </a:extLst>
          </p:cNvPr>
          <p:cNvSpPr>
            <a:spLocks noGrp="1"/>
          </p:cNvSpPr>
          <p:nvPr>
            <p:ph type="body" sz="quarter" idx="12"/>
          </p:nvPr>
        </p:nvSpPr>
        <p:spPr>
          <a:xfrm>
            <a:off x="702000" y="684000"/>
            <a:ext cx="7902575" cy="512752"/>
          </a:xfrm>
        </p:spPr>
        <p:txBody>
          <a:bodyPr/>
          <a:lstStyle/>
          <a:p>
            <a:r>
              <a:rPr lang="da-DK" dirty="0"/>
              <a:t>Fundraising</a:t>
            </a:r>
          </a:p>
        </p:txBody>
      </p:sp>
    </p:spTree>
    <p:extLst>
      <p:ext uri="{BB962C8B-B14F-4D97-AF65-F5344CB8AC3E}">
        <p14:creationId xmlns:p14="http://schemas.microsoft.com/office/powerpoint/2010/main" val="99148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41AA75A-E018-F9AD-6C0D-E2F4E8F47816}"/>
              </a:ext>
            </a:extLst>
          </p:cNvPr>
          <p:cNvSpPr>
            <a:spLocks noGrp="1"/>
          </p:cNvSpPr>
          <p:nvPr>
            <p:ph type="body" sz="quarter" idx="16"/>
          </p:nvPr>
        </p:nvSpPr>
        <p:spPr>
          <a:xfrm>
            <a:off x="702000" y="1602000"/>
            <a:ext cx="7740000" cy="4644000"/>
          </a:xfrm>
        </p:spPr>
        <p:txBody>
          <a:bodyPr/>
          <a:lstStyle/>
          <a:p>
            <a:r>
              <a:rPr lang="da-DK" dirty="0"/>
              <a:t>Hvad er det vigtigste når tilsagnsskrivelsen er i hus?</a:t>
            </a:r>
          </a:p>
          <a:p>
            <a:endParaRPr lang="da-DK" dirty="0"/>
          </a:p>
          <a:p>
            <a:pPr marL="0" indent="0">
              <a:buNone/>
            </a:pPr>
            <a:r>
              <a:rPr lang="da-DK" sz="2800" b="1" dirty="0"/>
              <a:t>              AT FÅ PENGENE I KASSEN!</a:t>
            </a:r>
          </a:p>
          <a:p>
            <a:endParaRPr lang="da-DK" dirty="0"/>
          </a:p>
          <a:p>
            <a:r>
              <a:rPr lang="da-DK" dirty="0"/>
              <a:t>Hvordan sørger vi så for det?</a:t>
            </a:r>
          </a:p>
          <a:p>
            <a:endParaRPr lang="da-DK" dirty="0"/>
          </a:p>
          <a:p>
            <a:pPr>
              <a:buFontTx/>
              <a:buChar char="-"/>
            </a:pPr>
            <a:r>
              <a:rPr lang="da-DK" dirty="0"/>
              <a:t>Læs vejledninger og specielt dokumentationskrav, </a:t>
            </a:r>
          </a:p>
          <a:p>
            <a:pPr marL="0" indent="0">
              <a:buNone/>
            </a:pPr>
            <a:r>
              <a:rPr lang="da-DK" dirty="0"/>
              <a:t>     grundigt x 3</a:t>
            </a:r>
          </a:p>
          <a:p>
            <a:pPr>
              <a:buFontTx/>
              <a:buChar char="-"/>
            </a:pPr>
            <a:r>
              <a:rPr lang="da-DK" dirty="0"/>
              <a:t>Overhold hvad der står i tilsagnsskrivelsen</a:t>
            </a:r>
          </a:p>
          <a:p>
            <a:pPr>
              <a:buFontTx/>
              <a:buChar char="-"/>
            </a:pPr>
            <a:r>
              <a:rPr lang="da-DK" dirty="0"/>
              <a:t>Projektændringer meldes til fonden tidligt</a:t>
            </a:r>
          </a:p>
          <a:p>
            <a:pPr marL="0" indent="0">
              <a:buNone/>
            </a:pPr>
            <a:r>
              <a:rPr lang="da-DK" dirty="0"/>
              <a:t>-   Brug skemaer og skabeloner, løbende!</a:t>
            </a:r>
          </a:p>
          <a:p>
            <a:pPr marL="0" indent="0">
              <a:buNone/>
            </a:pPr>
            <a:endParaRPr lang="da-DK" dirty="0"/>
          </a:p>
        </p:txBody>
      </p:sp>
      <p:sp>
        <p:nvSpPr>
          <p:cNvPr id="4" name="Pladsholder til tekst 3">
            <a:extLst>
              <a:ext uri="{FF2B5EF4-FFF2-40B4-BE49-F238E27FC236}">
                <a16:creationId xmlns:a16="http://schemas.microsoft.com/office/drawing/2014/main" id="{A57A868E-5A85-6266-BD4F-9D76488AFAE0}"/>
              </a:ext>
            </a:extLst>
          </p:cNvPr>
          <p:cNvSpPr>
            <a:spLocks noGrp="1"/>
          </p:cNvSpPr>
          <p:nvPr>
            <p:ph type="body" sz="quarter" idx="12"/>
          </p:nvPr>
        </p:nvSpPr>
        <p:spPr/>
        <p:txBody>
          <a:bodyPr/>
          <a:lstStyle/>
          <a:p>
            <a:r>
              <a:rPr lang="da-DK" dirty="0"/>
              <a:t>Fundraising</a:t>
            </a:r>
          </a:p>
        </p:txBody>
      </p:sp>
    </p:spTree>
    <p:extLst>
      <p:ext uri="{BB962C8B-B14F-4D97-AF65-F5344CB8AC3E}">
        <p14:creationId xmlns:p14="http://schemas.microsoft.com/office/powerpoint/2010/main" val="4917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66958-1708-053F-0866-A5B5D0F0BCC9}"/>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04EBCE4-AEBD-6CA2-812A-42E20BFE5E0F}"/>
              </a:ext>
            </a:extLst>
          </p:cNvPr>
          <p:cNvSpPr>
            <a:spLocks noGrp="1"/>
          </p:cNvSpPr>
          <p:nvPr>
            <p:ph type="body" sz="quarter" idx="16"/>
          </p:nvPr>
        </p:nvSpPr>
        <p:spPr>
          <a:xfrm>
            <a:off x="702000" y="1602000"/>
            <a:ext cx="7740000" cy="4644000"/>
          </a:xfrm>
        </p:spPr>
        <p:txBody>
          <a:bodyPr/>
          <a:lstStyle/>
          <a:p>
            <a:r>
              <a:rPr lang="da-DK" dirty="0"/>
              <a:t>PAS PÅ, det ikke bliver donationen fra ”helvede”!</a:t>
            </a:r>
          </a:p>
          <a:p>
            <a:endParaRPr lang="da-DK" dirty="0"/>
          </a:p>
          <a:p>
            <a:r>
              <a:rPr lang="da-DK" dirty="0"/>
              <a:t>Kompetencer til at ”styre” projektet</a:t>
            </a:r>
          </a:p>
          <a:p>
            <a:pPr marL="0" indent="0">
              <a:buNone/>
            </a:pPr>
            <a:r>
              <a:rPr lang="da-DK" dirty="0"/>
              <a:t>		Projektledelse</a:t>
            </a:r>
          </a:p>
          <a:p>
            <a:pPr marL="0" indent="0">
              <a:buNone/>
            </a:pPr>
            <a:r>
              <a:rPr lang="da-DK" dirty="0"/>
              <a:t>		Økonomistyring</a:t>
            </a:r>
          </a:p>
          <a:p>
            <a:pPr marL="0" indent="0">
              <a:buNone/>
            </a:pPr>
            <a:r>
              <a:rPr lang="da-DK" dirty="0"/>
              <a:t>		Bygge-/anlægsledelse</a:t>
            </a:r>
          </a:p>
          <a:p>
            <a:pPr marL="0" indent="0">
              <a:buNone/>
            </a:pPr>
            <a:endParaRPr lang="da-DK" dirty="0"/>
          </a:p>
          <a:p>
            <a:r>
              <a:rPr lang="da-DK" dirty="0"/>
              <a:t>Løbende tages stilling til: udbud/tilbud, projektbeskrivelse, tilladelser, fremdrift, likviditet, betaling af fakturaer, ændringer, kontakt til fonde/puljer, afrapportering, kommunikation, udbetalingsanmodning </a:t>
            </a:r>
            <a:r>
              <a:rPr lang="da-DK" dirty="0" err="1"/>
              <a:t>o.m.a</a:t>
            </a:r>
            <a:r>
              <a:rPr lang="da-DK" dirty="0"/>
              <a:t>.</a:t>
            </a:r>
          </a:p>
          <a:p>
            <a:pPr marL="0" indent="0">
              <a:buNone/>
            </a:pPr>
            <a:endParaRPr lang="da-DK" dirty="0"/>
          </a:p>
        </p:txBody>
      </p:sp>
      <p:sp>
        <p:nvSpPr>
          <p:cNvPr id="4" name="Pladsholder til tekst 3">
            <a:extLst>
              <a:ext uri="{FF2B5EF4-FFF2-40B4-BE49-F238E27FC236}">
                <a16:creationId xmlns:a16="http://schemas.microsoft.com/office/drawing/2014/main" id="{EEB0CFF6-2841-4033-73F0-9A580A57CBA7}"/>
              </a:ext>
            </a:extLst>
          </p:cNvPr>
          <p:cNvSpPr>
            <a:spLocks noGrp="1"/>
          </p:cNvSpPr>
          <p:nvPr>
            <p:ph type="body" sz="quarter" idx="12"/>
          </p:nvPr>
        </p:nvSpPr>
        <p:spPr/>
        <p:txBody>
          <a:bodyPr/>
          <a:lstStyle/>
          <a:p>
            <a:r>
              <a:rPr lang="da-DK" dirty="0"/>
              <a:t>Fundraising</a:t>
            </a:r>
          </a:p>
        </p:txBody>
      </p:sp>
    </p:spTree>
    <p:extLst>
      <p:ext uri="{BB962C8B-B14F-4D97-AF65-F5344CB8AC3E}">
        <p14:creationId xmlns:p14="http://schemas.microsoft.com/office/powerpoint/2010/main" val="186377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ABDC1-194B-3DAD-44BF-228DFEEF51B2}"/>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2059AC68-39C7-8820-758F-42DF23CACFCD}"/>
              </a:ext>
            </a:extLst>
          </p:cNvPr>
          <p:cNvSpPr>
            <a:spLocks noGrp="1"/>
          </p:cNvSpPr>
          <p:nvPr>
            <p:ph type="body" sz="quarter" idx="16"/>
          </p:nvPr>
        </p:nvSpPr>
        <p:spPr>
          <a:xfrm>
            <a:off x="702000" y="1602000"/>
            <a:ext cx="7740000" cy="4644000"/>
          </a:xfrm>
        </p:spPr>
        <p:txBody>
          <a:bodyPr/>
          <a:lstStyle/>
          <a:p>
            <a:r>
              <a:rPr lang="da-DK" dirty="0"/>
              <a:t>PAS PÅ, det ikke bliver donationen fra ”helvede”!</a:t>
            </a:r>
          </a:p>
          <a:p>
            <a:endParaRPr lang="da-DK" dirty="0"/>
          </a:p>
          <a:p>
            <a:r>
              <a:rPr lang="da-DK" dirty="0"/>
              <a:t>Kompetencer til at ”styre” projektet</a:t>
            </a:r>
          </a:p>
          <a:p>
            <a:pPr marL="0" indent="0">
              <a:buNone/>
            </a:pPr>
            <a:r>
              <a:rPr lang="da-DK" dirty="0"/>
              <a:t>		Projektledelse</a:t>
            </a:r>
          </a:p>
          <a:p>
            <a:pPr marL="0" indent="0">
              <a:buNone/>
            </a:pPr>
            <a:r>
              <a:rPr lang="da-DK" dirty="0"/>
              <a:t>		Økonomistyring</a:t>
            </a:r>
          </a:p>
          <a:p>
            <a:pPr marL="0" indent="0">
              <a:buNone/>
            </a:pPr>
            <a:r>
              <a:rPr lang="da-DK" dirty="0"/>
              <a:t>		Bygge-/anlægsledelse</a:t>
            </a:r>
          </a:p>
          <a:p>
            <a:pPr marL="0" indent="0">
              <a:buNone/>
            </a:pPr>
            <a:endParaRPr lang="da-DK" dirty="0"/>
          </a:p>
          <a:p>
            <a:r>
              <a:rPr lang="da-DK" dirty="0"/>
              <a:t>Løbende tages stilling til: udbud/tilbud, projektbeskrivelse, tilladelser, fremdrift, likviditet, betaling af fakturaer, ændringer, kontakt til fonde/puljer, afrapportering, kommunikation, udbetalingsanmodning </a:t>
            </a:r>
            <a:r>
              <a:rPr lang="da-DK" dirty="0" err="1"/>
              <a:t>o.m.a</a:t>
            </a:r>
            <a:r>
              <a:rPr lang="da-DK" dirty="0"/>
              <a:t>.</a:t>
            </a:r>
          </a:p>
          <a:p>
            <a:pPr marL="0" indent="0">
              <a:buNone/>
            </a:pPr>
            <a:endParaRPr lang="da-DK" dirty="0"/>
          </a:p>
        </p:txBody>
      </p:sp>
      <p:sp>
        <p:nvSpPr>
          <p:cNvPr id="4" name="Pladsholder til tekst 3">
            <a:extLst>
              <a:ext uri="{FF2B5EF4-FFF2-40B4-BE49-F238E27FC236}">
                <a16:creationId xmlns:a16="http://schemas.microsoft.com/office/drawing/2014/main" id="{944B4E39-3001-CFED-DF2D-B5146DC7A879}"/>
              </a:ext>
            </a:extLst>
          </p:cNvPr>
          <p:cNvSpPr>
            <a:spLocks noGrp="1"/>
          </p:cNvSpPr>
          <p:nvPr>
            <p:ph type="body" sz="quarter" idx="12"/>
          </p:nvPr>
        </p:nvSpPr>
        <p:spPr/>
        <p:txBody>
          <a:bodyPr/>
          <a:lstStyle/>
          <a:p>
            <a:r>
              <a:rPr lang="da-DK" dirty="0"/>
              <a:t>Fundraising</a:t>
            </a:r>
          </a:p>
        </p:txBody>
      </p:sp>
    </p:spTree>
    <p:extLst>
      <p:ext uri="{BB962C8B-B14F-4D97-AF65-F5344CB8AC3E}">
        <p14:creationId xmlns:p14="http://schemas.microsoft.com/office/powerpoint/2010/main" val="1839659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BDCF49EA-AE78-9BD9-5973-75F0F44E6460}"/>
              </a:ext>
            </a:extLst>
          </p:cNvPr>
          <p:cNvSpPr>
            <a:spLocks noGrp="1"/>
          </p:cNvSpPr>
          <p:nvPr>
            <p:ph type="body" sz="quarter" idx="12"/>
          </p:nvPr>
        </p:nvSpPr>
        <p:spPr>
          <a:xfrm>
            <a:off x="1062084" y="980728"/>
            <a:ext cx="7254376" cy="980784"/>
          </a:xfrm>
        </p:spPr>
        <p:txBody>
          <a:bodyPr/>
          <a:lstStyle/>
          <a:p>
            <a:r>
              <a:rPr lang="da-DK" dirty="0"/>
              <a:t>           TAK for opmærksomheden!</a:t>
            </a:r>
          </a:p>
          <a:p>
            <a:endParaRPr lang="da-DK" dirty="0"/>
          </a:p>
        </p:txBody>
      </p:sp>
      <p:pic>
        <p:nvPicPr>
          <p:cNvPr id="5" name="Billede 4">
            <a:extLst>
              <a:ext uri="{FF2B5EF4-FFF2-40B4-BE49-F238E27FC236}">
                <a16:creationId xmlns:a16="http://schemas.microsoft.com/office/drawing/2014/main" id="{C3811839-8317-94F6-F00B-B7BD49B9C16A}"/>
              </a:ext>
            </a:extLst>
          </p:cNvPr>
          <p:cNvPicPr>
            <a:picLocks noChangeAspect="1"/>
          </p:cNvPicPr>
          <p:nvPr/>
        </p:nvPicPr>
        <p:blipFill>
          <a:blip r:embed="rId2"/>
          <a:stretch>
            <a:fillRect/>
          </a:stretch>
        </p:blipFill>
        <p:spPr>
          <a:xfrm>
            <a:off x="2195736" y="1994044"/>
            <a:ext cx="4411009" cy="4411009"/>
          </a:xfrm>
          <a:prstGeom prst="rect">
            <a:avLst/>
          </a:prstGeom>
        </p:spPr>
      </p:pic>
    </p:spTree>
    <p:extLst>
      <p:ext uri="{BB962C8B-B14F-4D97-AF65-F5344CB8AC3E}">
        <p14:creationId xmlns:p14="http://schemas.microsoft.com/office/powerpoint/2010/main" val="328839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D4145947-214C-8BE2-E2F3-01A694A7584F}"/>
              </a:ext>
            </a:extLst>
          </p:cNvPr>
          <p:cNvPicPr>
            <a:picLocks noChangeAspect="1"/>
          </p:cNvPicPr>
          <p:nvPr/>
        </p:nvPicPr>
        <p:blipFill>
          <a:blip r:embed="rId2">
            <a:alphaModFix amt="70000"/>
          </a:blip>
          <a:stretch>
            <a:fillRect/>
          </a:stretch>
        </p:blipFill>
        <p:spPr>
          <a:xfrm>
            <a:off x="1403648" y="1222073"/>
            <a:ext cx="7325747" cy="5487166"/>
          </a:xfrm>
          <a:prstGeom prst="rect">
            <a:avLst/>
          </a:prstGeom>
        </p:spPr>
      </p:pic>
      <p:sp>
        <p:nvSpPr>
          <p:cNvPr id="2" name="Pladsholder til tekst 1">
            <a:extLst>
              <a:ext uri="{FF2B5EF4-FFF2-40B4-BE49-F238E27FC236}">
                <a16:creationId xmlns:a16="http://schemas.microsoft.com/office/drawing/2014/main" id="{EE051758-6838-B325-90F1-152EA1C54F59}"/>
              </a:ext>
            </a:extLst>
          </p:cNvPr>
          <p:cNvSpPr>
            <a:spLocks noGrp="1"/>
          </p:cNvSpPr>
          <p:nvPr>
            <p:ph type="body" sz="quarter" idx="12"/>
          </p:nvPr>
        </p:nvSpPr>
        <p:spPr/>
        <p:txBody>
          <a:bodyPr/>
          <a:lstStyle/>
          <a:p>
            <a:r>
              <a:rPr lang="da-DK" dirty="0"/>
              <a:t>Masnedsund</a:t>
            </a:r>
          </a:p>
        </p:txBody>
      </p:sp>
      <p:sp>
        <p:nvSpPr>
          <p:cNvPr id="3" name="Pladsholder til tekst 2">
            <a:extLst>
              <a:ext uri="{FF2B5EF4-FFF2-40B4-BE49-F238E27FC236}">
                <a16:creationId xmlns:a16="http://schemas.microsoft.com/office/drawing/2014/main" id="{1642AC1B-964B-CC0B-A8FD-7B25A868C755}"/>
              </a:ext>
            </a:extLst>
          </p:cNvPr>
          <p:cNvSpPr>
            <a:spLocks noGrp="1"/>
          </p:cNvSpPr>
          <p:nvPr>
            <p:ph type="body" sz="quarter" idx="16"/>
          </p:nvPr>
        </p:nvSpPr>
        <p:spPr>
          <a:xfrm>
            <a:off x="5652120" y="4797152"/>
            <a:ext cx="7740000" cy="4644000"/>
          </a:xfrm>
        </p:spPr>
        <p:txBody>
          <a:bodyPr/>
          <a:lstStyle/>
          <a:p>
            <a:pPr marL="0" indent="0">
              <a:buNone/>
            </a:pPr>
            <a:r>
              <a:rPr lang="da-DK" sz="2000" dirty="0">
                <a:highlight>
                  <a:srgbClr val="FFFFFF"/>
                </a:highlight>
              </a:rPr>
              <a:t>Renovering af bro 3 og 4</a:t>
            </a:r>
          </a:p>
          <a:p>
            <a:pPr marL="0" indent="0">
              <a:buNone/>
            </a:pPr>
            <a:r>
              <a:rPr lang="da-DK" sz="2000" dirty="0">
                <a:highlight>
                  <a:srgbClr val="FFFFFF"/>
                </a:highlight>
              </a:rPr>
              <a:t>Renovering af mole*</a:t>
            </a:r>
          </a:p>
          <a:p>
            <a:pPr marL="0" indent="0">
              <a:buNone/>
            </a:pPr>
            <a:r>
              <a:rPr lang="da-DK" sz="2000" dirty="0">
                <a:highlight>
                  <a:srgbClr val="FFFFFF"/>
                </a:highlight>
              </a:rPr>
              <a:t>Ny skraldegård</a:t>
            </a:r>
          </a:p>
          <a:p>
            <a:pPr marL="0" indent="0">
              <a:buNone/>
            </a:pPr>
            <a:r>
              <a:rPr lang="da-DK" sz="2000" dirty="0">
                <a:highlight>
                  <a:srgbClr val="FFFFFF"/>
                </a:highlight>
              </a:rPr>
              <a:t>Løft af udeareal*</a:t>
            </a:r>
          </a:p>
          <a:p>
            <a:pPr marL="0" indent="0">
              <a:buNone/>
            </a:pPr>
            <a:r>
              <a:rPr lang="da-DK" sz="2000" dirty="0">
                <a:highlight>
                  <a:srgbClr val="FFFFFF"/>
                </a:highlight>
              </a:rPr>
              <a:t>Ny mastekran</a:t>
            </a:r>
          </a:p>
        </p:txBody>
      </p:sp>
    </p:spTree>
    <p:extLst>
      <p:ext uri="{BB962C8B-B14F-4D97-AF65-F5344CB8AC3E}">
        <p14:creationId xmlns:p14="http://schemas.microsoft.com/office/powerpoint/2010/main" val="37029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506D-D2C8-D341-8A26-B0C884FF4E82}"/>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0EBE8A9-8704-FC48-E255-65658886251D}"/>
              </a:ext>
            </a:extLst>
          </p:cNvPr>
          <p:cNvSpPr>
            <a:spLocks noGrp="1"/>
          </p:cNvSpPr>
          <p:nvPr>
            <p:ph type="body" sz="quarter" idx="12"/>
          </p:nvPr>
        </p:nvSpPr>
        <p:spPr/>
        <p:txBody>
          <a:bodyPr/>
          <a:lstStyle/>
          <a:p>
            <a:r>
              <a:rPr lang="da-DK" dirty="0"/>
              <a:t>Vordingborg Nordhavn</a:t>
            </a:r>
          </a:p>
        </p:txBody>
      </p:sp>
      <p:pic>
        <p:nvPicPr>
          <p:cNvPr id="5" name="Billede 4">
            <a:extLst>
              <a:ext uri="{FF2B5EF4-FFF2-40B4-BE49-F238E27FC236}">
                <a16:creationId xmlns:a16="http://schemas.microsoft.com/office/drawing/2014/main" id="{F4354CE9-CA86-45BD-48E4-E594D70D4AA2}"/>
              </a:ext>
            </a:extLst>
          </p:cNvPr>
          <p:cNvPicPr>
            <a:picLocks noChangeAspect="1"/>
          </p:cNvPicPr>
          <p:nvPr/>
        </p:nvPicPr>
        <p:blipFill>
          <a:blip r:embed="rId2">
            <a:alphaModFix amt="70000"/>
          </a:blip>
          <a:stretch>
            <a:fillRect/>
          </a:stretch>
        </p:blipFill>
        <p:spPr>
          <a:xfrm>
            <a:off x="1455299" y="1412776"/>
            <a:ext cx="7358671" cy="4559457"/>
          </a:xfrm>
          <a:prstGeom prst="rect">
            <a:avLst/>
          </a:prstGeom>
        </p:spPr>
      </p:pic>
      <p:sp>
        <p:nvSpPr>
          <p:cNvPr id="3" name="Pladsholder til tekst 2">
            <a:extLst>
              <a:ext uri="{FF2B5EF4-FFF2-40B4-BE49-F238E27FC236}">
                <a16:creationId xmlns:a16="http://schemas.microsoft.com/office/drawing/2014/main" id="{A3ECF26B-9ECD-29CB-7DB1-64EC196B5C10}"/>
              </a:ext>
            </a:extLst>
          </p:cNvPr>
          <p:cNvSpPr>
            <a:spLocks noGrp="1"/>
          </p:cNvSpPr>
          <p:nvPr>
            <p:ph type="body" sz="quarter" idx="16"/>
          </p:nvPr>
        </p:nvSpPr>
        <p:spPr>
          <a:xfrm>
            <a:off x="1404000" y="3650233"/>
            <a:ext cx="7740000" cy="4644000"/>
          </a:xfrm>
        </p:spPr>
        <p:txBody>
          <a:bodyPr/>
          <a:lstStyle/>
          <a:p>
            <a:pPr marL="0" indent="0">
              <a:buNone/>
            </a:pPr>
            <a:r>
              <a:rPr lang="da-DK" sz="2000" dirty="0">
                <a:highlight>
                  <a:srgbClr val="FFFFFF"/>
                </a:highlight>
              </a:rPr>
              <a:t>Oprensning</a:t>
            </a:r>
          </a:p>
          <a:p>
            <a:pPr marL="0" indent="0">
              <a:buNone/>
            </a:pPr>
            <a:r>
              <a:rPr lang="da-DK" sz="2000" dirty="0">
                <a:highlight>
                  <a:srgbClr val="FFFFFF"/>
                </a:highlight>
              </a:rPr>
              <a:t>Borde bænkesæt</a:t>
            </a:r>
          </a:p>
          <a:p>
            <a:pPr marL="0" indent="0">
              <a:buNone/>
            </a:pPr>
            <a:r>
              <a:rPr lang="da-DK" sz="2000" dirty="0">
                <a:highlight>
                  <a:srgbClr val="FFFFFF"/>
                </a:highlight>
              </a:rPr>
              <a:t>Genopretning af Parkeringsareal</a:t>
            </a:r>
          </a:p>
          <a:p>
            <a:pPr marL="0" indent="0">
              <a:buNone/>
            </a:pPr>
            <a:r>
              <a:rPr lang="da-DK" sz="2000" dirty="0">
                <a:highlight>
                  <a:srgbClr val="FFFFFF"/>
                </a:highlight>
              </a:rPr>
              <a:t>Øget markedsføring</a:t>
            </a:r>
          </a:p>
          <a:p>
            <a:pPr marL="0" indent="0">
              <a:buNone/>
            </a:pPr>
            <a:r>
              <a:rPr lang="da-DK" sz="2000" dirty="0">
                <a:highlight>
                  <a:srgbClr val="FFFFFF"/>
                </a:highlight>
              </a:rPr>
              <a:t>Ny spuns ved havnekontor*</a:t>
            </a:r>
          </a:p>
          <a:p>
            <a:pPr marL="0" indent="0">
              <a:buNone/>
            </a:pPr>
            <a:r>
              <a:rPr lang="da-DK" sz="2000" dirty="0">
                <a:highlight>
                  <a:srgbClr val="FFFFFF"/>
                </a:highlight>
              </a:rPr>
              <a:t>Nye fortøjningspæle</a:t>
            </a:r>
          </a:p>
        </p:txBody>
      </p:sp>
    </p:spTree>
    <p:extLst>
      <p:ext uri="{BB962C8B-B14F-4D97-AF65-F5344CB8AC3E}">
        <p14:creationId xmlns:p14="http://schemas.microsoft.com/office/powerpoint/2010/main" val="126456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676F0-0B59-4B46-0F71-5E21555EB7BD}"/>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CE741BF-49DB-0D5B-CF09-401A9577108F}"/>
              </a:ext>
            </a:extLst>
          </p:cNvPr>
          <p:cNvSpPr>
            <a:spLocks noGrp="1"/>
          </p:cNvSpPr>
          <p:nvPr>
            <p:ph type="body" sz="quarter" idx="12"/>
          </p:nvPr>
        </p:nvSpPr>
        <p:spPr/>
        <p:txBody>
          <a:bodyPr/>
          <a:lstStyle/>
          <a:p>
            <a:r>
              <a:rPr lang="da-DK" dirty="0"/>
              <a:t>Præstø</a:t>
            </a:r>
          </a:p>
        </p:txBody>
      </p:sp>
      <p:pic>
        <p:nvPicPr>
          <p:cNvPr id="6" name="Billede 5">
            <a:extLst>
              <a:ext uri="{FF2B5EF4-FFF2-40B4-BE49-F238E27FC236}">
                <a16:creationId xmlns:a16="http://schemas.microsoft.com/office/drawing/2014/main" id="{F1B9550D-8BC0-8895-1303-9A0F951A7EB5}"/>
              </a:ext>
            </a:extLst>
          </p:cNvPr>
          <p:cNvPicPr>
            <a:picLocks noChangeAspect="1"/>
          </p:cNvPicPr>
          <p:nvPr/>
        </p:nvPicPr>
        <p:blipFill>
          <a:blip r:embed="rId2">
            <a:alphaModFix amt="70000"/>
          </a:blip>
          <a:stretch>
            <a:fillRect/>
          </a:stretch>
        </p:blipFill>
        <p:spPr>
          <a:xfrm>
            <a:off x="1194915" y="1304628"/>
            <a:ext cx="7740773" cy="4869372"/>
          </a:xfrm>
          <a:prstGeom prst="rect">
            <a:avLst/>
          </a:prstGeom>
        </p:spPr>
      </p:pic>
      <p:sp>
        <p:nvSpPr>
          <p:cNvPr id="3" name="Pladsholder til tekst 2">
            <a:extLst>
              <a:ext uri="{FF2B5EF4-FFF2-40B4-BE49-F238E27FC236}">
                <a16:creationId xmlns:a16="http://schemas.microsoft.com/office/drawing/2014/main" id="{BEEDEB2E-8036-93CD-0498-3A34EB48B1D8}"/>
              </a:ext>
            </a:extLst>
          </p:cNvPr>
          <p:cNvSpPr>
            <a:spLocks noGrp="1"/>
          </p:cNvSpPr>
          <p:nvPr>
            <p:ph type="body" sz="quarter" idx="16"/>
          </p:nvPr>
        </p:nvSpPr>
        <p:spPr>
          <a:xfrm>
            <a:off x="1115616" y="1304628"/>
            <a:ext cx="7740000" cy="4644000"/>
          </a:xfrm>
        </p:spPr>
        <p:txBody>
          <a:bodyPr/>
          <a:lstStyle/>
          <a:p>
            <a:pPr marL="0" indent="0">
              <a:buNone/>
            </a:pPr>
            <a:r>
              <a:rPr lang="da-DK" sz="2000" dirty="0">
                <a:highlight>
                  <a:srgbClr val="FFFFFF"/>
                </a:highlight>
              </a:rPr>
              <a:t>Masteopbevaring i bådhallen</a:t>
            </a:r>
          </a:p>
          <a:p>
            <a:pPr marL="0" indent="0">
              <a:buNone/>
            </a:pPr>
            <a:r>
              <a:rPr lang="da-DK" sz="2000" dirty="0">
                <a:highlight>
                  <a:srgbClr val="FFFFFF"/>
                </a:highlight>
              </a:rPr>
              <a:t>Områdefornyelse Dambæks Have</a:t>
            </a:r>
          </a:p>
          <a:p>
            <a:pPr marL="0" indent="0">
              <a:buNone/>
            </a:pPr>
            <a:r>
              <a:rPr lang="da-DK" sz="2000" dirty="0">
                <a:highlight>
                  <a:srgbClr val="FFFFFF"/>
                </a:highlight>
              </a:rPr>
              <a:t>Foreningshavnen</a:t>
            </a:r>
          </a:p>
          <a:p>
            <a:pPr marL="0" indent="0">
              <a:buNone/>
            </a:pPr>
            <a:r>
              <a:rPr lang="da-DK" sz="2000" dirty="0">
                <a:highlight>
                  <a:srgbClr val="FFFFFF"/>
                </a:highlight>
              </a:rPr>
              <a:t>Nye flydebroer*</a:t>
            </a:r>
          </a:p>
          <a:p>
            <a:pPr marL="0" indent="0">
              <a:buNone/>
            </a:pPr>
            <a:r>
              <a:rPr lang="da-DK" sz="2000" dirty="0">
                <a:highlight>
                  <a:srgbClr val="FFFFFF"/>
                </a:highlight>
              </a:rPr>
              <a:t>Ny jollebro</a:t>
            </a:r>
          </a:p>
          <a:p>
            <a:pPr marL="0" indent="0">
              <a:buNone/>
            </a:pPr>
            <a:r>
              <a:rPr lang="da-DK" sz="2000" dirty="0">
                <a:highlight>
                  <a:srgbClr val="FFFFFF"/>
                </a:highlight>
              </a:rPr>
              <a:t>Nye anoder*</a:t>
            </a:r>
          </a:p>
          <a:p>
            <a:pPr marL="0" indent="0">
              <a:buNone/>
            </a:pPr>
            <a:r>
              <a:rPr lang="da-DK" sz="2000" dirty="0">
                <a:highlight>
                  <a:srgbClr val="FFFFFF"/>
                </a:highlight>
              </a:rPr>
              <a:t>Genopbygning havnekontor</a:t>
            </a:r>
          </a:p>
          <a:p>
            <a:pPr marL="0" indent="0">
              <a:buNone/>
            </a:pPr>
            <a:r>
              <a:rPr lang="da-DK" sz="2000" dirty="0">
                <a:highlight>
                  <a:srgbClr val="FFFFFF"/>
                </a:highlight>
              </a:rPr>
              <a:t>Nyt </a:t>
            </a:r>
            <a:r>
              <a:rPr lang="da-DK" sz="2000" dirty="0" err="1">
                <a:highlight>
                  <a:srgbClr val="FFFFFF"/>
                </a:highlight>
              </a:rPr>
              <a:t>elsystem</a:t>
            </a:r>
            <a:endParaRPr lang="da-DK" sz="2000" dirty="0">
              <a:highlight>
                <a:srgbClr val="FFFFFF"/>
              </a:highlight>
            </a:endParaRPr>
          </a:p>
          <a:p>
            <a:pPr marL="0" indent="0">
              <a:buNone/>
            </a:pPr>
            <a:r>
              <a:rPr lang="da-DK" sz="2000" dirty="0">
                <a:highlight>
                  <a:srgbClr val="FFFFFF"/>
                </a:highlight>
              </a:rPr>
              <a:t>Oprensning</a:t>
            </a:r>
          </a:p>
        </p:txBody>
      </p:sp>
    </p:spTree>
    <p:extLst>
      <p:ext uri="{BB962C8B-B14F-4D97-AF65-F5344CB8AC3E}">
        <p14:creationId xmlns:p14="http://schemas.microsoft.com/office/powerpoint/2010/main" val="66482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99FF5-AF93-9E51-93EB-E5BC98C9187F}"/>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80DFF2D-9C54-2132-6A29-7BFC6FEB44CC}"/>
              </a:ext>
            </a:extLst>
          </p:cNvPr>
          <p:cNvSpPr>
            <a:spLocks noGrp="1"/>
          </p:cNvSpPr>
          <p:nvPr>
            <p:ph type="body" sz="quarter" idx="12"/>
          </p:nvPr>
        </p:nvSpPr>
        <p:spPr/>
        <p:txBody>
          <a:bodyPr/>
          <a:lstStyle/>
          <a:p>
            <a:r>
              <a:rPr lang="da-DK" dirty="0"/>
              <a:t>Kalvehave</a:t>
            </a:r>
          </a:p>
        </p:txBody>
      </p:sp>
      <p:pic>
        <p:nvPicPr>
          <p:cNvPr id="10" name="Billede 9">
            <a:extLst>
              <a:ext uri="{FF2B5EF4-FFF2-40B4-BE49-F238E27FC236}">
                <a16:creationId xmlns:a16="http://schemas.microsoft.com/office/drawing/2014/main" id="{5B03AE89-42FC-342C-7422-5C6DCB64F670}"/>
              </a:ext>
            </a:extLst>
          </p:cNvPr>
          <p:cNvPicPr>
            <a:picLocks noChangeAspect="1"/>
          </p:cNvPicPr>
          <p:nvPr/>
        </p:nvPicPr>
        <p:blipFill>
          <a:blip r:embed="rId2">
            <a:alphaModFix amt="70000"/>
          </a:blip>
          <a:stretch>
            <a:fillRect/>
          </a:stretch>
        </p:blipFill>
        <p:spPr>
          <a:xfrm>
            <a:off x="682583" y="1146968"/>
            <a:ext cx="8221295" cy="4946328"/>
          </a:xfrm>
          <a:prstGeom prst="rect">
            <a:avLst/>
          </a:prstGeom>
        </p:spPr>
      </p:pic>
      <p:sp>
        <p:nvSpPr>
          <p:cNvPr id="3" name="Pladsholder til tekst 2">
            <a:extLst>
              <a:ext uri="{FF2B5EF4-FFF2-40B4-BE49-F238E27FC236}">
                <a16:creationId xmlns:a16="http://schemas.microsoft.com/office/drawing/2014/main" id="{83DF54B8-C9A4-49DB-0EB2-0304AA4372A7}"/>
              </a:ext>
            </a:extLst>
          </p:cNvPr>
          <p:cNvSpPr>
            <a:spLocks noGrp="1"/>
          </p:cNvSpPr>
          <p:nvPr>
            <p:ph type="body" sz="quarter" idx="16"/>
          </p:nvPr>
        </p:nvSpPr>
        <p:spPr>
          <a:xfrm>
            <a:off x="682583" y="1120712"/>
            <a:ext cx="7740000" cy="4644000"/>
          </a:xfrm>
        </p:spPr>
        <p:txBody>
          <a:bodyPr/>
          <a:lstStyle/>
          <a:p>
            <a:pPr marL="0" indent="0">
              <a:buNone/>
            </a:pPr>
            <a:r>
              <a:rPr lang="da-DK" sz="2000" dirty="0">
                <a:highlight>
                  <a:srgbClr val="FFFFFF"/>
                </a:highlight>
              </a:rPr>
              <a:t>Hammer langs inderbassin*</a:t>
            </a:r>
          </a:p>
          <a:p>
            <a:pPr marL="0" indent="0">
              <a:buNone/>
            </a:pPr>
            <a:r>
              <a:rPr lang="da-DK" sz="2000" dirty="0">
                <a:highlight>
                  <a:srgbClr val="FFFFFF"/>
                </a:highlight>
              </a:rPr>
              <a:t>Saunaprojekt</a:t>
            </a:r>
          </a:p>
          <a:p>
            <a:pPr marL="0" indent="0">
              <a:buNone/>
            </a:pPr>
            <a:r>
              <a:rPr lang="da-DK" sz="2000" dirty="0">
                <a:highlight>
                  <a:srgbClr val="FFFFFF"/>
                </a:highlight>
              </a:rPr>
              <a:t>Anvendelsesændring café</a:t>
            </a:r>
          </a:p>
          <a:p>
            <a:pPr marL="0" indent="0">
              <a:buNone/>
            </a:pPr>
            <a:r>
              <a:rPr lang="da-DK" sz="2000" dirty="0">
                <a:highlight>
                  <a:srgbClr val="FFFFFF"/>
                </a:highlight>
              </a:rPr>
              <a:t>Etablering af centralt lager</a:t>
            </a:r>
          </a:p>
          <a:p>
            <a:pPr marL="0" indent="0">
              <a:buNone/>
            </a:pPr>
            <a:r>
              <a:rPr lang="da-DK" sz="2000" dirty="0">
                <a:highlight>
                  <a:srgbClr val="FFFFFF"/>
                </a:highlight>
              </a:rPr>
              <a:t>Ny spuns*</a:t>
            </a:r>
          </a:p>
          <a:p>
            <a:pPr marL="0" indent="0">
              <a:buNone/>
            </a:pPr>
            <a:r>
              <a:rPr lang="da-DK" sz="2000" dirty="0">
                <a:highlight>
                  <a:srgbClr val="FFFFFF"/>
                </a:highlight>
              </a:rPr>
              <a:t>Renovering af molehoveder*</a:t>
            </a:r>
          </a:p>
          <a:p>
            <a:pPr marL="0" indent="0">
              <a:buNone/>
            </a:pPr>
            <a:r>
              <a:rPr lang="da-DK" sz="2000" dirty="0">
                <a:highlight>
                  <a:srgbClr val="FFFFFF"/>
                </a:highlight>
              </a:rPr>
              <a:t>Nyt brodæk bro 1</a:t>
            </a:r>
          </a:p>
          <a:p>
            <a:pPr marL="0" indent="0">
              <a:buNone/>
            </a:pPr>
            <a:r>
              <a:rPr lang="da-DK" sz="2000" dirty="0">
                <a:highlight>
                  <a:srgbClr val="FFFFFF"/>
                </a:highlight>
              </a:rPr>
              <a:t>El og dræn fiskerbyen</a:t>
            </a:r>
          </a:p>
          <a:p>
            <a:pPr marL="0" indent="0">
              <a:buNone/>
            </a:pPr>
            <a:r>
              <a:rPr lang="da-DK" sz="2000" dirty="0">
                <a:highlight>
                  <a:srgbClr val="FFFFFF"/>
                </a:highlight>
              </a:rPr>
              <a:t>Legeplads</a:t>
            </a:r>
          </a:p>
          <a:p>
            <a:pPr marL="0" indent="0">
              <a:buNone/>
            </a:pPr>
            <a:r>
              <a:rPr lang="da-DK" sz="2000" dirty="0">
                <a:highlight>
                  <a:srgbClr val="FFFFFF"/>
                </a:highlight>
              </a:rPr>
              <a:t>Tagrenovering</a:t>
            </a:r>
          </a:p>
          <a:p>
            <a:pPr marL="0" indent="0">
              <a:buNone/>
            </a:pPr>
            <a:r>
              <a:rPr lang="da-DK" sz="2000" dirty="0">
                <a:highlight>
                  <a:srgbClr val="FFFFFF"/>
                </a:highlight>
              </a:rPr>
              <a:t>Kloakseparering</a:t>
            </a:r>
          </a:p>
          <a:p>
            <a:pPr marL="0" indent="0">
              <a:buNone/>
            </a:pPr>
            <a:r>
              <a:rPr lang="da-DK" sz="2000" dirty="0">
                <a:highlight>
                  <a:srgbClr val="FFFFFF"/>
                </a:highlight>
              </a:rPr>
              <a:t>Oprensning</a:t>
            </a:r>
          </a:p>
        </p:txBody>
      </p:sp>
    </p:spTree>
    <p:extLst>
      <p:ext uri="{BB962C8B-B14F-4D97-AF65-F5344CB8AC3E}">
        <p14:creationId xmlns:p14="http://schemas.microsoft.com/office/powerpoint/2010/main" val="42063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A3C-FF89-3956-5465-1D8825D95100}"/>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F59B5EC8-4700-E377-D3DC-BC2F1762F08C}"/>
              </a:ext>
            </a:extLst>
          </p:cNvPr>
          <p:cNvPicPr>
            <a:picLocks noChangeAspect="1"/>
          </p:cNvPicPr>
          <p:nvPr/>
        </p:nvPicPr>
        <p:blipFill>
          <a:blip r:embed="rId2">
            <a:alphaModFix amt="70000"/>
          </a:blip>
          <a:stretch>
            <a:fillRect/>
          </a:stretch>
        </p:blipFill>
        <p:spPr>
          <a:xfrm>
            <a:off x="721416" y="1127576"/>
            <a:ext cx="7450983" cy="5344886"/>
          </a:xfrm>
          <a:prstGeom prst="rect">
            <a:avLst/>
          </a:prstGeom>
        </p:spPr>
      </p:pic>
      <p:sp>
        <p:nvSpPr>
          <p:cNvPr id="2" name="Pladsholder til tekst 1">
            <a:extLst>
              <a:ext uri="{FF2B5EF4-FFF2-40B4-BE49-F238E27FC236}">
                <a16:creationId xmlns:a16="http://schemas.microsoft.com/office/drawing/2014/main" id="{84DEAB8C-D8D3-ADAD-5799-6BC3FD86BB25}"/>
              </a:ext>
            </a:extLst>
          </p:cNvPr>
          <p:cNvSpPr>
            <a:spLocks noGrp="1"/>
          </p:cNvSpPr>
          <p:nvPr>
            <p:ph type="body" sz="quarter" idx="12"/>
          </p:nvPr>
        </p:nvSpPr>
        <p:spPr/>
        <p:txBody>
          <a:bodyPr/>
          <a:lstStyle/>
          <a:p>
            <a:r>
              <a:rPr lang="da-DK" dirty="0"/>
              <a:t>Bogø</a:t>
            </a:r>
          </a:p>
        </p:txBody>
      </p:sp>
      <p:sp>
        <p:nvSpPr>
          <p:cNvPr id="3" name="Pladsholder til tekst 2">
            <a:extLst>
              <a:ext uri="{FF2B5EF4-FFF2-40B4-BE49-F238E27FC236}">
                <a16:creationId xmlns:a16="http://schemas.microsoft.com/office/drawing/2014/main" id="{E7FDDE07-2B79-164E-29D9-D8A3AA5B8392}"/>
              </a:ext>
            </a:extLst>
          </p:cNvPr>
          <p:cNvSpPr>
            <a:spLocks noGrp="1"/>
          </p:cNvSpPr>
          <p:nvPr>
            <p:ph type="body" sz="quarter" idx="16"/>
          </p:nvPr>
        </p:nvSpPr>
        <p:spPr>
          <a:xfrm>
            <a:off x="682583" y="1120712"/>
            <a:ext cx="7740000" cy="4644000"/>
          </a:xfrm>
        </p:spPr>
        <p:txBody>
          <a:bodyPr/>
          <a:lstStyle/>
          <a:p>
            <a:pPr marL="0" indent="0">
              <a:buNone/>
            </a:pPr>
            <a:r>
              <a:rPr lang="da-DK" sz="2000" dirty="0">
                <a:highlight>
                  <a:srgbClr val="FFFFFF"/>
                </a:highlight>
              </a:rPr>
              <a:t>Flytning af billetautomat</a:t>
            </a:r>
          </a:p>
          <a:p>
            <a:pPr marL="0" indent="0">
              <a:buNone/>
            </a:pPr>
            <a:r>
              <a:rPr lang="da-DK" sz="2000" dirty="0">
                <a:highlight>
                  <a:srgbClr val="FFFFFF"/>
                </a:highlight>
              </a:rPr>
              <a:t>Renovering af bro 2</a:t>
            </a:r>
          </a:p>
          <a:p>
            <a:pPr marL="0" indent="0">
              <a:buNone/>
            </a:pPr>
            <a:r>
              <a:rPr lang="da-DK" sz="2000" dirty="0">
                <a:highlight>
                  <a:srgbClr val="FFFFFF"/>
                </a:highlight>
              </a:rPr>
              <a:t>Ny spuns ved kaj*</a:t>
            </a:r>
          </a:p>
          <a:p>
            <a:pPr marL="0" indent="0">
              <a:buNone/>
            </a:pPr>
            <a:endParaRPr lang="da-DK" sz="2000" dirty="0">
              <a:highlight>
                <a:srgbClr val="FFFFFF"/>
              </a:highlight>
            </a:endParaRPr>
          </a:p>
          <a:p>
            <a:pPr marL="0" indent="0">
              <a:buNone/>
            </a:pPr>
            <a:endParaRPr lang="da-DK" sz="2000" dirty="0">
              <a:highlight>
                <a:srgbClr val="FFFFFF"/>
              </a:highlight>
            </a:endParaRPr>
          </a:p>
        </p:txBody>
      </p:sp>
    </p:spTree>
    <p:extLst>
      <p:ext uri="{BB962C8B-B14F-4D97-AF65-F5344CB8AC3E}">
        <p14:creationId xmlns:p14="http://schemas.microsoft.com/office/powerpoint/2010/main" val="100984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6234E-917F-A96E-6D98-B18FE9DF2D02}"/>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ABF10F64-4C00-5F3D-1B0B-BA61BF10504B}"/>
              </a:ext>
            </a:extLst>
          </p:cNvPr>
          <p:cNvPicPr>
            <a:picLocks noChangeAspect="1"/>
          </p:cNvPicPr>
          <p:nvPr/>
        </p:nvPicPr>
        <p:blipFill>
          <a:blip r:embed="rId2">
            <a:alphaModFix amt="70000"/>
          </a:blip>
          <a:stretch>
            <a:fillRect/>
          </a:stretch>
        </p:blipFill>
        <p:spPr>
          <a:xfrm>
            <a:off x="731712" y="1120712"/>
            <a:ext cx="7152655" cy="5336270"/>
          </a:xfrm>
          <a:prstGeom prst="rect">
            <a:avLst/>
          </a:prstGeom>
        </p:spPr>
      </p:pic>
      <p:sp>
        <p:nvSpPr>
          <p:cNvPr id="2" name="Pladsholder til tekst 1">
            <a:extLst>
              <a:ext uri="{FF2B5EF4-FFF2-40B4-BE49-F238E27FC236}">
                <a16:creationId xmlns:a16="http://schemas.microsoft.com/office/drawing/2014/main" id="{2B0C0CE6-4EE1-688F-7948-90AF4B4F8BE9}"/>
              </a:ext>
            </a:extLst>
          </p:cNvPr>
          <p:cNvSpPr>
            <a:spLocks noGrp="1"/>
          </p:cNvSpPr>
          <p:nvPr>
            <p:ph type="body" sz="quarter" idx="12"/>
          </p:nvPr>
        </p:nvSpPr>
        <p:spPr/>
        <p:txBody>
          <a:bodyPr/>
          <a:lstStyle/>
          <a:p>
            <a:r>
              <a:rPr lang="da-DK" dirty="0"/>
              <a:t>Hårbølle</a:t>
            </a:r>
          </a:p>
        </p:txBody>
      </p:sp>
      <p:sp>
        <p:nvSpPr>
          <p:cNvPr id="3" name="Pladsholder til tekst 2">
            <a:extLst>
              <a:ext uri="{FF2B5EF4-FFF2-40B4-BE49-F238E27FC236}">
                <a16:creationId xmlns:a16="http://schemas.microsoft.com/office/drawing/2014/main" id="{18E9A704-6338-2AF2-D60B-45B0D6A432AA}"/>
              </a:ext>
            </a:extLst>
          </p:cNvPr>
          <p:cNvSpPr>
            <a:spLocks noGrp="1"/>
          </p:cNvSpPr>
          <p:nvPr>
            <p:ph type="body" sz="quarter" idx="16"/>
          </p:nvPr>
        </p:nvSpPr>
        <p:spPr>
          <a:xfrm>
            <a:off x="682583" y="1120712"/>
            <a:ext cx="7740000" cy="4644000"/>
          </a:xfrm>
        </p:spPr>
        <p:txBody>
          <a:bodyPr/>
          <a:lstStyle/>
          <a:p>
            <a:pPr marL="0" indent="0">
              <a:buNone/>
            </a:pPr>
            <a:r>
              <a:rPr lang="da-DK" sz="2000" dirty="0">
                <a:highlight>
                  <a:srgbClr val="FFFFFF"/>
                </a:highlight>
              </a:rPr>
              <a:t>Ny skraldegård</a:t>
            </a:r>
          </a:p>
          <a:p>
            <a:pPr marL="0" indent="0">
              <a:buNone/>
            </a:pPr>
            <a:r>
              <a:rPr lang="da-DK" sz="2000" dirty="0">
                <a:highlight>
                  <a:srgbClr val="FFFFFF"/>
                </a:highlight>
              </a:rPr>
              <a:t>Vejbump</a:t>
            </a:r>
          </a:p>
        </p:txBody>
      </p:sp>
    </p:spTree>
    <p:extLst>
      <p:ext uri="{BB962C8B-B14F-4D97-AF65-F5344CB8AC3E}">
        <p14:creationId xmlns:p14="http://schemas.microsoft.com/office/powerpoint/2010/main" val="311583156"/>
      </p:ext>
    </p:extLst>
  </p:cSld>
  <p:clrMapOvr>
    <a:masterClrMapping/>
  </p:clrMapOvr>
</p:sld>
</file>

<file path=ppt/theme/theme1.xml><?xml version="1.0" encoding="utf-8"?>
<a:theme xmlns:a="http://schemas.openxmlformats.org/drawingml/2006/main" name="Diasmaster">
  <a:themeElements>
    <a:clrScheme name="Brugerdefineret design 1">
      <a:dk1>
        <a:srgbClr val="0083A9"/>
      </a:dk1>
      <a:lt1>
        <a:srgbClr val="755A9E"/>
      </a:lt1>
      <a:dk2>
        <a:srgbClr val="44697D"/>
      </a:dk2>
      <a:lt2>
        <a:srgbClr val="4CA487"/>
      </a:lt2>
      <a:accent1>
        <a:srgbClr val="21314D"/>
      </a:accent1>
      <a:accent2>
        <a:srgbClr val="DA8C15"/>
      </a:accent2>
      <a:accent3>
        <a:srgbClr val="00C6D7"/>
      </a:accent3>
      <a:accent4>
        <a:srgbClr val="F6D500"/>
      </a:accent4>
      <a:accent5>
        <a:srgbClr val="EC4371"/>
      </a:accent5>
      <a:accent6>
        <a:srgbClr val="327ABE"/>
      </a:accent6>
      <a:hlink>
        <a:srgbClr val="009999"/>
      </a:hlink>
      <a:folHlink>
        <a:srgbClr val="99CC00"/>
      </a:folHlink>
    </a:clrScheme>
    <a:fontScheme name="Brugerdefineret design">
      <a:majorFont>
        <a:latin typeface="Georgia"/>
        <a:ea typeface=""/>
        <a:cs typeface="Arial"/>
      </a:majorFont>
      <a:minorFont>
        <a:latin typeface="Tahoma"/>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rgbClr val="08080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rugerdefineret design 1">
        <a:dk1>
          <a:srgbClr val="0083A9"/>
        </a:dk1>
        <a:lt1>
          <a:srgbClr val="755A9E"/>
        </a:lt1>
        <a:dk2>
          <a:srgbClr val="44697D"/>
        </a:dk2>
        <a:lt2>
          <a:srgbClr val="4CA487"/>
        </a:lt2>
        <a:accent1>
          <a:srgbClr val="21314D"/>
        </a:accent1>
        <a:accent2>
          <a:srgbClr val="DA8C15"/>
        </a:accent2>
        <a:accent3>
          <a:srgbClr val="00C6D7"/>
        </a:accent3>
        <a:accent4>
          <a:srgbClr val="F6D500"/>
        </a:accent4>
        <a:accent5>
          <a:srgbClr val="EC4371"/>
        </a:accent5>
        <a:accent6>
          <a:srgbClr val="327AB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potm" id="{8F81B892-9DFA-4660-9FAF-1FC70F8D46FC}" vid="{6DD33787-5751-45C6-A70E-D547F9BF5279}"/>
    </a:ext>
  </a:extLst>
</a:theme>
</file>

<file path=docProps/app.xml><?xml version="1.0" encoding="utf-8"?>
<Properties xmlns="http://schemas.openxmlformats.org/officeDocument/2006/extended-properties" xmlns:vt="http://schemas.openxmlformats.org/officeDocument/2006/docPropsVTypes">
  <Template>Præsentation</Template>
  <TotalTime>36</TotalTime>
  <Words>1343</Words>
  <Application>Microsoft Office PowerPoint</Application>
  <PresentationFormat>Skærmshow (4:3)</PresentationFormat>
  <Paragraphs>296</Paragraphs>
  <Slides>36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36</vt:i4>
      </vt:variant>
    </vt:vector>
  </HeadingPairs>
  <TitlesOfParts>
    <vt:vector size="41" baseType="lpstr">
      <vt:lpstr>Arial</vt:lpstr>
      <vt:lpstr>Calibri</vt:lpstr>
      <vt:lpstr>Georgia</vt:lpstr>
      <vt:lpstr>Verdana</vt:lpstr>
      <vt:lpstr>Diasmaster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Vordingborg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dc:title>
  <dc:creator>Anja Valhøj</dc:creator>
  <cp:lastModifiedBy>Simon Wede Lohse</cp:lastModifiedBy>
  <cp:revision>5</cp:revision>
  <dcterms:created xsi:type="dcterms:W3CDTF">2025-11-05T20:18:29Z</dcterms:created>
  <dcterms:modified xsi:type="dcterms:W3CDTF">2025-11-12T11:37:39Z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474ee663-b45d-4295-a9f6-0b49d0c02736</vt:lpwstr>
  </property>
  <property fmtid="{D5CDD505-2E9C-101B-9397-08002B2CF9AE}" pid="3" name="CloudStatistics_DocumentCreation">
    <vt:lpwstr>True</vt:lpwstr>
  </property>
</Properties>
</file>